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1" r:id="rId4"/>
    <p:sldId id="279" r:id="rId5"/>
    <p:sldId id="280"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0080625" cy="7559675"/>
  <p:notesSz cx="7772400" cy="10058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D6642753-6515-40BC-8014-9E2277ECC95F}" type="datetimeFigureOut">
              <a:rPr lang="en-US" smtClean="0"/>
              <a:t>8/7/2018</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5F96534B-D6F8-4188-B326-4B1B06ACF59E}" type="slidenum">
              <a:rPr lang="en-US" smtClean="0"/>
              <a:t>‹#›</a:t>
            </a:fld>
            <a:endParaRPr lang="en-US"/>
          </a:p>
        </p:txBody>
      </p:sp>
    </p:spTree>
    <p:extLst>
      <p:ext uri="{BB962C8B-B14F-4D97-AF65-F5344CB8AC3E}">
        <p14:creationId xmlns:p14="http://schemas.microsoft.com/office/powerpoint/2010/main" val="126328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8" name="PlaceHolder 2"/>
          <p:cNvSpPr>
            <a:spLocks noGrp="1"/>
          </p:cNvSpPr>
          <p:nvPr>
            <p:ph type="body"/>
          </p:nvPr>
        </p:nvSpPr>
        <p:spPr>
          <a:xfrm>
            <a:off x="504000" y="1769040"/>
            <a:ext cx="9071640" cy="43844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Body">
    <p:spTree>
      <p:nvGrpSpPr>
        <p:cNvPr id="1" name=""/>
        <p:cNvGrpSpPr/>
        <p:nvPr/>
      </p:nvGrpSpPr>
      <p:grpSpPr>
        <a:xfrm>
          <a:off x="0" y="0"/>
          <a:ext cx="0" cy="0"/>
          <a:chOff x="0" y="0"/>
          <a:chExt cx="0" cy="0"/>
        </a:xfrm>
      </p:grpSpPr>
      <p:sp>
        <p:nvSpPr>
          <p:cNvPr id="10" name="PlaceHolder 2"/>
          <p:cNvSpPr>
            <a:spLocks noGrp="1"/>
          </p:cNvSpPr>
          <p:nvPr>
            <p:ph type="body"/>
          </p:nvPr>
        </p:nvSpPr>
        <p:spPr>
          <a:xfrm>
            <a:off x="504000" y="1111625"/>
            <a:ext cx="9330282" cy="5961528"/>
          </a:xfrm>
          <a:prstGeom prst="rect">
            <a:avLst/>
          </a:prstGeom>
        </p:spPr>
        <p:txBody>
          <a:bodyPr lIns="0" tIns="0" rIns="0" bIns="0">
            <a:normAutofit/>
          </a:bodyPr>
          <a:lstStyle/>
          <a:p>
            <a:endParaRPr lang="en-US" sz="3200" b="0" strike="noStrike" spc="-1">
              <a:latin typeface="Arial"/>
            </a:endParaRPr>
          </a:p>
        </p:txBody>
      </p:sp>
      <p:sp>
        <p:nvSpPr>
          <p:cNvPr id="5" name="TextShape 3"/>
          <p:cNvSpPr txBox="1"/>
          <p:nvPr userDrawn="1"/>
        </p:nvSpPr>
        <p:spPr>
          <a:xfrm>
            <a:off x="8355105" y="7223759"/>
            <a:ext cx="1725519" cy="335915"/>
          </a:xfrm>
          <a:prstGeom prst="rect">
            <a:avLst/>
          </a:prstGeom>
          <a:noFill/>
          <a:ln>
            <a:noFill/>
          </a:ln>
        </p:spPr>
        <p:txBody>
          <a:bodyPr lIns="90000" tIns="45000" rIns="90000" bIns="45000"/>
          <a:lstStyle/>
          <a:p>
            <a:pPr algn="r"/>
            <a:r>
              <a:rPr lang="en-US" sz="1400" b="0" strike="noStrike" spc="-1" dirty="0">
                <a:solidFill>
                  <a:srgbClr val="800000"/>
                </a:solidFill>
                <a:latin typeface="Arial"/>
              </a:rPr>
              <a:t>Slide </a:t>
            </a:r>
            <a:fld id="{CC078449-77A4-4485-8F0D-4D31D18D6ABD}" type="slidenum">
              <a:rPr lang="en-US" sz="1400" b="0" strike="noStrike" spc="-1">
                <a:solidFill>
                  <a:srgbClr val="800000"/>
                </a:solidFill>
                <a:latin typeface="Arial"/>
              </a:rPr>
              <a:pPr algn="r"/>
              <a:t>‹#›</a:t>
            </a:fld>
            <a:r>
              <a:rPr lang="en-US" sz="1400" b="0" strike="noStrike" spc="-1" dirty="0">
                <a:solidFill>
                  <a:srgbClr val="800000"/>
                </a:solidFill>
                <a:latin typeface="Arial"/>
              </a:rPr>
              <a:t> of 25</a:t>
            </a:r>
            <a:endParaRPr lang="en-US" sz="1400" b="0" strike="noStrike" spc="-1" dirty="0">
              <a:latin typeface="Arial"/>
            </a:endParaRPr>
          </a:p>
        </p:txBody>
      </p:sp>
      <p:sp>
        <p:nvSpPr>
          <p:cNvPr id="6" name="PlaceHolder 1"/>
          <p:cNvSpPr>
            <a:spLocks noGrp="1"/>
          </p:cNvSpPr>
          <p:nvPr>
            <p:ph type="title" idx="10"/>
          </p:nvPr>
        </p:nvSpPr>
        <p:spPr>
          <a:xfrm>
            <a:off x="1212210" y="356904"/>
            <a:ext cx="8057295" cy="604115"/>
          </a:xfrm>
          <a:prstGeom prst="rect">
            <a:avLst/>
          </a:prstGeom>
        </p:spPr>
        <p:txBody>
          <a:bodyPr lIns="0" tIns="0" rIns="0" bIns="0" anchor="ctr"/>
          <a:lstStyle>
            <a:lvl1pPr>
              <a:defRPr sz="4000" b="1"/>
            </a:lvl1pPr>
          </a:lstStyle>
          <a:p>
            <a:pPr algn="ctr"/>
            <a:endParaRPr lang="en-US" sz="44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59000"/>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descr="LSUpp6b"/>
          <p:cNvPicPr>
            <a:picLocks noChangeAspect="1" noChangeArrowheads="1"/>
          </p:cNvPicPr>
          <p:nvPr userDrawn="1"/>
        </p:nvPicPr>
        <p:blipFill>
          <a:blip r:embed="rId6">
            <a:extLst>
              <a:ext uri="{BEBA8EAE-BF5A-486C-A8C5-ECC9F3942E4B}">
                <a14:imgProps xmlns:a14="http://schemas.microsoft.com/office/drawing/2010/main">
                  <a14:imgLayer r:embed="rId7">
                    <a14:imgEffect>
                      <a14:brightnessContrast contrast="42000"/>
                    </a14:imgEffect>
                  </a14:imgLayer>
                </a14:imgProps>
              </a:ext>
            </a:extLst>
          </a:blip>
          <a:srcRect l="45000" r="44167" b="78889"/>
          <a:stretch>
            <a:fillRect/>
          </a:stretch>
        </p:blipFill>
        <p:spPr bwMode="auto">
          <a:xfrm>
            <a:off x="9305365" y="-3175"/>
            <a:ext cx="764246" cy="1066601"/>
          </a:xfrm>
          <a:prstGeom prst="rect">
            <a:avLst/>
          </a:prstGeom>
          <a:noFill/>
          <a:ln w="9525">
            <a:noFill/>
            <a:miter lim="800000"/>
            <a:headEnd/>
            <a:tailEnd/>
          </a:ln>
          <a:effectLst>
            <a:glow rad="63500">
              <a:schemeClr val="tx2">
                <a:lumMod val="20000"/>
                <a:lumOff val="80000"/>
                <a:alpha val="40000"/>
              </a:schemeClr>
            </a:glow>
            <a:softEdge rad="50800"/>
          </a:effectLst>
        </p:spPr>
      </p:pic>
      <p:pic>
        <p:nvPicPr>
          <p:cNvPr id="9"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61366" y="104704"/>
            <a:ext cx="952540" cy="876826"/>
          </a:xfrm>
          <a:prstGeom prst="rect">
            <a:avLst/>
          </a:prstGeom>
          <a:noFill/>
          <a:ln>
            <a:noFill/>
          </a:ln>
          <a:effectLst/>
          <a:extLst>
            <a:ext uri="{909E8E84-426E-40DD-AFC4-6F175D3DCCD1}">
              <a14:hiddenFill xmlns:a14="http://schemas.microsoft.com/office/drawing/2010/main">
                <a:solidFill>
                  <a:srgbClr val="B13F9A"/>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0" name="Group 9"/>
          <p:cNvGrpSpPr/>
          <p:nvPr userDrawn="1"/>
        </p:nvGrpSpPr>
        <p:grpSpPr>
          <a:xfrm>
            <a:off x="-1" y="7190964"/>
            <a:ext cx="10069611" cy="45719"/>
            <a:chOff x="-1344" y="7668261"/>
            <a:chExt cx="9144379" cy="104139"/>
          </a:xfrm>
        </p:grpSpPr>
        <p:sp>
          <p:nvSpPr>
            <p:cNvPr id="11" name="bk object 16"/>
            <p:cNvSpPr/>
            <p:nvPr/>
          </p:nvSpPr>
          <p:spPr>
            <a:xfrm>
              <a:off x="7355003" y="7668261"/>
              <a:ext cx="893444" cy="104139"/>
            </a:xfrm>
            <a:custGeom>
              <a:avLst/>
              <a:gdLst/>
              <a:ahLst/>
              <a:cxnLst/>
              <a:rect l="l" t="t" r="r" b="b"/>
              <a:pathLst>
                <a:path w="893445" h="104140">
                  <a:moveTo>
                    <a:pt x="0" y="103631"/>
                  </a:moveTo>
                  <a:lnTo>
                    <a:pt x="893063" y="103631"/>
                  </a:lnTo>
                  <a:lnTo>
                    <a:pt x="893063" y="0"/>
                  </a:lnTo>
                  <a:lnTo>
                    <a:pt x="0" y="0"/>
                  </a:lnTo>
                  <a:lnTo>
                    <a:pt x="0" y="103631"/>
                  </a:lnTo>
                  <a:close/>
                </a:path>
              </a:pathLst>
            </a:custGeom>
            <a:solidFill>
              <a:srgbClr val="FF9715"/>
            </a:solidFill>
          </p:spPr>
          <p:txBody>
            <a:bodyPr wrap="square" lIns="0" tIns="0" rIns="0" bIns="0" rtlCol="0"/>
            <a:lstStyle/>
            <a:p>
              <a:endParaRPr dirty="0"/>
            </a:p>
          </p:txBody>
        </p:sp>
        <p:sp>
          <p:nvSpPr>
            <p:cNvPr id="12" name="bk object 17"/>
            <p:cNvSpPr/>
            <p:nvPr/>
          </p:nvSpPr>
          <p:spPr>
            <a:xfrm>
              <a:off x="8249591" y="7668261"/>
              <a:ext cx="893444" cy="104139"/>
            </a:xfrm>
            <a:custGeom>
              <a:avLst/>
              <a:gdLst/>
              <a:ahLst/>
              <a:cxnLst/>
              <a:rect l="l" t="t" r="r" b="b"/>
              <a:pathLst>
                <a:path w="893445" h="104140">
                  <a:moveTo>
                    <a:pt x="0" y="103631"/>
                  </a:moveTo>
                  <a:lnTo>
                    <a:pt x="893064" y="103631"/>
                  </a:lnTo>
                  <a:lnTo>
                    <a:pt x="893064" y="0"/>
                  </a:lnTo>
                  <a:lnTo>
                    <a:pt x="0" y="0"/>
                  </a:lnTo>
                  <a:lnTo>
                    <a:pt x="0" y="103631"/>
                  </a:lnTo>
                  <a:close/>
                </a:path>
              </a:pathLst>
            </a:custGeom>
            <a:solidFill>
              <a:srgbClr val="F20253"/>
            </a:solidFill>
          </p:spPr>
          <p:txBody>
            <a:bodyPr wrap="square" lIns="0" tIns="0" rIns="0" bIns="0" rtlCol="0"/>
            <a:lstStyle/>
            <a:p>
              <a:endParaRPr dirty="0"/>
            </a:p>
          </p:txBody>
        </p:sp>
        <p:sp>
          <p:nvSpPr>
            <p:cNvPr id="13" name="bk object 18"/>
            <p:cNvSpPr/>
            <p:nvPr/>
          </p:nvSpPr>
          <p:spPr>
            <a:xfrm>
              <a:off x="-1344" y="7668261"/>
              <a:ext cx="893444" cy="104139"/>
            </a:xfrm>
            <a:custGeom>
              <a:avLst/>
              <a:gdLst/>
              <a:ahLst/>
              <a:cxnLst/>
              <a:rect l="l" t="t" r="r" b="b"/>
              <a:pathLst>
                <a:path w="893444" h="104140">
                  <a:moveTo>
                    <a:pt x="0" y="103631"/>
                  </a:moveTo>
                  <a:lnTo>
                    <a:pt x="893063" y="103631"/>
                  </a:lnTo>
                  <a:lnTo>
                    <a:pt x="893063" y="0"/>
                  </a:lnTo>
                  <a:lnTo>
                    <a:pt x="0" y="0"/>
                  </a:lnTo>
                  <a:lnTo>
                    <a:pt x="0" y="103631"/>
                  </a:lnTo>
                  <a:close/>
                </a:path>
              </a:pathLst>
            </a:custGeom>
            <a:solidFill>
              <a:srgbClr val="7ECEFD"/>
            </a:solidFill>
          </p:spPr>
          <p:txBody>
            <a:bodyPr wrap="square" lIns="0" tIns="0" rIns="0" bIns="0" rtlCol="0"/>
            <a:lstStyle/>
            <a:p>
              <a:endParaRPr dirty="0"/>
            </a:p>
          </p:txBody>
        </p:sp>
        <p:sp>
          <p:nvSpPr>
            <p:cNvPr id="14" name="bk object 19"/>
            <p:cNvSpPr/>
            <p:nvPr/>
          </p:nvSpPr>
          <p:spPr>
            <a:xfrm>
              <a:off x="891719" y="7668261"/>
              <a:ext cx="6463665" cy="104139"/>
            </a:xfrm>
            <a:custGeom>
              <a:avLst/>
              <a:gdLst/>
              <a:ahLst/>
              <a:cxnLst/>
              <a:rect l="l" t="t" r="r" b="b"/>
              <a:pathLst>
                <a:path w="6463665" h="104140">
                  <a:moveTo>
                    <a:pt x="0" y="103631"/>
                  </a:moveTo>
                  <a:lnTo>
                    <a:pt x="6463284" y="103631"/>
                  </a:lnTo>
                  <a:lnTo>
                    <a:pt x="6463284" y="0"/>
                  </a:lnTo>
                  <a:lnTo>
                    <a:pt x="0" y="0"/>
                  </a:lnTo>
                  <a:lnTo>
                    <a:pt x="0" y="103631"/>
                  </a:lnTo>
                  <a:close/>
                </a:path>
              </a:pathLst>
            </a:custGeom>
            <a:solidFill>
              <a:srgbClr val="2185C5"/>
            </a:solidFill>
          </p:spPr>
          <p:txBody>
            <a:bodyPr wrap="square" lIns="0" tIns="0" rIns="0" bIns="0" rtlCol="0"/>
            <a:lstStyle/>
            <a:p>
              <a:endParaRPr dirty="0"/>
            </a:p>
          </p:txBody>
        </p:sp>
      </p:grpSp>
      <p:grpSp>
        <p:nvGrpSpPr>
          <p:cNvPr id="15" name="Group 14"/>
          <p:cNvGrpSpPr/>
          <p:nvPr userDrawn="1"/>
        </p:nvGrpSpPr>
        <p:grpSpPr>
          <a:xfrm flipV="1">
            <a:off x="16042" y="967286"/>
            <a:ext cx="10064582" cy="45719"/>
            <a:chOff x="-1344" y="7668261"/>
            <a:chExt cx="9144379" cy="104139"/>
          </a:xfrm>
        </p:grpSpPr>
        <p:sp>
          <p:nvSpPr>
            <p:cNvPr id="16" name="bk object 16"/>
            <p:cNvSpPr/>
            <p:nvPr/>
          </p:nvSpPr>
          <p:spPr>
            <a:xfrm>
              <a:off x="7355003" y="7668261"/>
              <a:ext cx="893444" cy="104139"/>
            </a:xfrm>
            <a:custGeom>
              <a:avLst/>
              <a:gdLst/>
              <a:ahLst/>
              <a:cxnLst/>
              <a:rect l="l" t="t" r="r" b="b"/>
              <a:pathLst>
                <a:path w="893445" h="104140">
                  <a:moveTo>
                    <a:pt x="0" y="103631"/>
                  </a:moveTo>
                  <a:lnTo>
                    <a:pt x="893063" y="103631"/>
                  </a:lnTo>
                  <a:lnTo>
                    <a:pt x="893063" y="0"/>
                  </a:lnTo>
                  <a:lnTo>
                    <a:pt x="0" y="0"/>
                  </a:lnTo>
                  <a:lnTo>
                    <a:pt x="0" y="103631"/>
                  </a:lnTo>
                  <a:close/>
                </a:path>
              </a:pathLst>
            </a:custGeom>
            <a:solidFill>
              <a:srgbClr val="FF9715"/>
            </a:solidFill>
          </p:spPr>
          <p:txBody>
            <a:bodyPr wrap="square" lIns="0" tIns="0" rIns="0" bIns="0" rtlCol="0"/>
            <a:lstStyle/>
            <a:p>
              <a:endParaRPr dirty="0"/>
            </a:p>
          </p:txBody>
        </p:sp>
        <p:sp>
          <p:nvSpPr>
            <p:cNvPr id="17" name="bk object 17"/>
            <p:cNvSpPr/>
            <p:nvPr/>
          </p:nvSpPr>
          <p:spPr>
            <a:xfrm>
              <a:off x="8249591" y="7668261"/>
              <a:ext cx="893444" cy="104139"/>
            </a:xfrm>
            <a:custGeom>
              <a:avLst/>
              <a:gdLst/>
              <a:ahLst/>
              <a:cxnLst/>
              <a:rect l="l" t="t" r="r" b="b"/>
              <a:pathLst>
                <a:path w="893445" h="104140">
                  <a:moveTo>
                    <a:pt x="0" y="103631"/>
                  </a:moveTo>
                  <a:lnTo>
                    <a:pt x="893064" y="103631"/>
                  </a:lnTo>
                  <a:lnTo>
                    <a:pt x="893064" y="0"/>
                  </a:lnTo>
                  <a:lnTo>
                    <a:pt x="0" y="0"/>
                  </a:lnTo>
                  <a:lnTo>
                    <a:pt x="0" y="103631"/>
                  </a:lnTo>
                  <a:close/>
                </a:path>
              </a:pathLst>
            </a:custGeom>
            <a:solidFill>
              <a:srgbClr val="F20253"/>
            </a:solidFill>
          </p:spPr>
          <p:txBody>
            <a:bodyPr wrap="square" lIns="0" tIns="0" rIns="0" bIns="0" rtlCol="0"/>
            <a:lstStyle/>
            <a:p>
              <a:endParaRPr dirty="0"/>
            </a:p>
          </p:txBody>
        </p:sp>
        <p:sp>
          <p:nvSpPr>
            <p:cNvPr id="18" name="bk object 18"/>
            <p:cNvSpPr/>
            <p:nvPr/>
          </p:nvSpPr>
          <p:spPr>
            <a:xfrm>
              <a:off x="-1344" y="7668261"/>
              <a:ext cx="893444" cy="104139"/>
            </a:xfrm>
            <a:custGeom>
              <a:avLst/>
              <a:gdLst/>
              <a:ahLst/>
              <a:cxnLst/>
              <a:rect l="l" t="t" r="r" b="b"/>
              <a:pathLst>
                <a:path w="893444" h="104140">
                  <a:moveTo>
                    <a:pt x="0" y="103631"/>
                  </a:moveTo>
                  <a:lnTo>
                    <a:pt x="893063" y="103631"/>
                  </a:lnTo>
                  <a:lnTo>
                    <a:pt x="893063" y="0"/>
                  </a:lnTo>
                  <a:lnTo>
                    <a:pt x="0" y="0"/>
                  </a:lnTo>
                  <a:lnTo>
                    <a:pt x="0" y="103631"/>
                  </a:lnTo>
                  <a:close/>
                </a:path>
              </a:pathLst>
            </a:custGeom>
            <a:solidFill>
              <a:srgbClr val="7ECEFD"/>
            </a:solidFill>
          </p:spPr>
          <p:txBody>
            <a:bodyPr wrap="square" lIns="0" tIns="0" rIns="0" bIns="0" rtlCol="0"/>
            <a:lstStyle/>
            <a:p>
              <a:endParaRPr dirty="0"/>
            </a:p>
          </p:txBody>
        </p:sp>
        <p:sp>
          <p:nvSpPr>
            <p:cNvPr id="19" name="bk object 19"/>
            <p:cNvSpPr/>
            <p:nvPr/>
          </p:nvSpPr>
          <p:spPr>
            <a:xfrm>
              <a:off x="891719" y="7668261"/>
              <a:ext cx="6463665" cy="104139"/>
            </a:xfrm>
            <a:custGeom>
              <a:avLst/>
              <a:gdLst/>
              <a:ahLst/>
              <a:cxnLst/>
              <a:rect l="l" t="t" r="r" b="b"/>
              <a:pathLst>
                <a:path w="6463665" h="104140">
                  <a:moveTo>
                    <a:pt x="0" y="103631"/>
                  </a:moveTo>
                  <a:lnTo>
                    <a:pt x="6463284" y="103631"/>
                  </a:lnTo>
                  <a:lnTo>
                    <a:pt x="6463284" y="0"/>
                  </a:lnTo>
                  <a:lnTo>
                    <a:pt x="0" y="0"/>
                  </a:lnTo>
                  <a:lnTo>
                    <a:pt x="0" y="103631"/>
                  </a:lnTo>
                  <a:close/>
                </a:path>
              </a:pathLst>
            </a:custGeom>
            <a:solidFill>
              <a:srgbClr val="2185C5"/>
            </a:solidFill>
          </p:spPr>
          <p:txBody>
            <a:bodyPr wrap="square" lIns="0" tIns="0" rIns="0" bIns="0" rtlCol="0"/>
            <a:lstStyle/>
            <a:p>
              <a:endParaRPr dirty="0"/>
            </a:p>
          </p:txBody>
        </p:sp>
      </p:grpSp>
      <p:sp>
        <p:nvSpPr>
          <p:cNvPr id="20" name="TextBox 19"/>
          <p:cNvSpPr txBox="1"/>
          <p:nvPr userDrawn="1"/>
        </p:nvSpPr>
        <p:spPr>
          <a:xfrm>
            <a:off x="52324" y="7266004"/>
            <a:ext cx="4250735" cy="307777"/>
          </a:xfrm>
          <a:prstGeom prst="rect">
            <a:avLst/>
          </a:prstGeom>
          <a:noFill/>
        </p:spPr>
        <p:txBody>
          <a:bodyPr wrap="square" rtlCol="0">
            <a:spAutoFit/>
          </a:bodyPr>
          <a:lstStyle/>
          <a:p>
            <a:r>
              <a:rPr lang="en-US" sz="1400" dirty="0"/>
              <a:t>NETL Multiphase</a:t>
            </a:r>
            <a:r>
              <a:rPr lang="en-US" sz="1400" baseline="0" dirty="0"/>
              <a:t> Flow workshop 2018 - Houston</a:t>
            </a:r>
            <a:endParaRPr lang="en-US" sz="14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619503" y="1797916"/>
            <a:ext cx="9071640" cy="4384440"/>
          </a:xfrm>
          <a:prstGeom prst="rect">
            <a:avLst/>
          </a:prstGeom>
          <a:noFill/>
          <a:ln>
            <a:noFill/>
          </a:ln>
        </p:spPr>
        <p:txBody>
          <a:bodyPr lIns="0" tIns="0" rIns="0" bIns="0" anchor="ctr"/>
          <a:lstStyle/>
          <a:p>
            <a:pPr algn="ctr"/>
            <a:r>
              <a:rPr lang="en-US" sz="3200" b="1" strike="noStrike" spc="-1" dirty="0">
                <a:solidFill>
                  <a:srgbClr val="7030A0"/>
                </a:solidFill>
                <a:uFillTx/>
                <a:latin typeface="Arial"/>
                <a:ea typeface="SimSun"/>
              </a:rPr>
              <a:t>A DNS study of the dynamics of cluster of particles with controlled interactions </a:t>
            </a:r>
            <a:br>
              <a:rPr lang="en-US" sz="3200" b="1" strike="noStrike" spc="-1" dirty="0">
                <a:solidFill>
                  <a:srgbClr val="7030A0"/>
                </a:solidFill>
                <a:uFillTx/>
                <a:latin typeface="Arial"/>
                <a:ea typeface="SimSun"/>
              </a:rPr>
            </a:br>
            <a:r>
              <a:rPr lang="en-US" sz="3200" b="1" strike="noStrike" spc="-1" dirty="0">
                <a:solidFill>
                  <a:srgbClr val="7030A0"/>
                </a:solidFill>
                <a:uFillTx/>
                <a:latin typeface="Arial"/>
                <a:ea typeface="SimSun"/>
              </a:rPr>
              <a:t>in a lid-driven cavity</a:t>
            </a:r>
            <a:endParaRPr lang="en-US" sz="3200" b="1" strike="noStrike" spc="-1" dirty="0">
              <a:solidFill>
                <a:srgbClr val="7030A0"/>
              </a:solidFill>
              <a:latin typeface="Arial"/>
            </a:endParaRPr>
          </a:p>
          <a:p>
            <a:pPr algn="ctr"/>
            <a:endParaRPr lang="en-US" sz="3200" b="0" strike="noStrike" spc="-1" dirty="0">
              <a:latin typeface="Arial"/>
            </a:endParaRPr>
          </a:p>
          <a:p>
            <a:pPr algn="ctr">
              <a:lnSpc>
                <a:spcPct val="108000"/>
              </a:lnSpc>
              <a:spcAft>
                <a:spcPts val="799"/>
              </a:spcAft>
            </a:pPr>
            <a:r>
              <a:rPr lang="en-US" sz="2000" b="0" strike="noStrike" spc="-1" dirty="0">
                <a:latin typeface="Arial"/>
                <a:ea typeface="SimSun"/>
              </a:rPr>
              <a:t>Chenguang Zhang</a:t>
            </a:r>
            <a:r>
              <a:rPr lang="en-US" sz="2000" b="0" strike="noStrike" spc="-1" baseline="33000" dirty="0">
                <a:latin typeface="Arial"/>
                <a:ea typeface="SimSun"/>
              </a:rPr>
              <a:t>1</a:t>
            </a:r>
            <a:r>
              <a:rPr lang="en-US" sz="2000" b="0" strike="noStrike" spc="-1" dirty="0">
                <a:latin typeface="Arial"/>
                <a:ea typeface="SimSun"/>
              </a:rPr>
              <a:t>, </a:t>
            </a:r>
            <a:r>
              <a:rPr lang="en-US" sz="2000" b="0" strike="noStrike" spc="-1" dirty="0" err="1">
                <a:latin typeface="Arial"/>
                <a:ea typeface="SimSun"/>
              </a:rPr>
              <a:t>A'mer</a:t>
            </a:r>
            <a:r>
              <a:rPr lang="en-US" sz="2000" b="0" strike="noStrike" spc="-1" dirty="0">
                <a:latin typeface="Arial"/>
                <a:ea typeface="SimSun"/>
              </a:rPr>
              <a:t> M Abu Shamleh</a:t>
            </a:r>
            <a:r>
              <a:rPr lang="en-US" sz="2000" b="0" strike="noStrike" spc="-1" baseline="33000" dirty="0">
                <a:latin typeface="Arial"/>
                <a:ea typeface="SimSun"/>
              </a:rPr>
              <a:t>1</a:t>
            </a:r>
            <a:r>
              <a:rPr lang="en-US" sz="2000" b="0" strike="noStrike" spc="-1" dirty="0">
                <a:latin typeface="Arial"/>
                <a:ea typeface="SimSun"/>
              </a:rPr>
              <a:t>, </a:t>
            </a:r>
            <a:br>
              <a:rPr dirty="0"/>
            </a:br>
            <a:r>
              <a:rPr lang="en-US" sz="2000" b="0" strike="noStrike" spc="-1" dirty="0">
                <a:latin typeface="Arial"/>
                <a:ea typeface="SimSun"/>
              </a:rPr>
              <a:t>J.B. Joshi</a:t>
            </a:r>
            <a:r>
              <a:rPr lang="en-US" sz="2000" b="0" strike="noStrike" spc="-1" baseline="33000" dirty="0">
                <a:latin typeface="Arial"/>
                <a:ea typeface="SimSun"/>
              </a:rPr>
              <a:t>1</a:t>
            </a:r>
            <a:r>
              <a:rPr lang="en-US" sz="2000" b="0" strike="noStrike" spc="-1" dirty="0">
                <a:latin typeface="Arial"/>
                <a:ea typeface="SimSun"/>
              </a:rPr>
              <a:t>, </a:t>
            </a:r>
            <a:r>
              <a:rPr lang="en-US" sz="2000" b="0" strike="noStrike" spc="-1" dirty="0" err="1">
                <a:latin typeface="Arial"/>
                <a:ea typeface="SimSun"/>
              </a:rPr>
              <a:t>Chunliang</a:t>
            </a:r>
            <a:r>
              <a:rPr lang="en-US" sz="2000" b="0" strike="noStrike" spc="-1" dirty="0">
                <a:latin typeface="Arial"/>
                <a:ea typeface="SimSun"/>
              </a:rPr>
              <a:t> Wu</a:t>
            </a:r>
            <a:r>
              <a:rPr lang="en-US" sz="2000" b="0" strike="noStrike" spc="-1" baseline="33000" dirty="0">
                <a:latin typeface="Arial"/>
                <a:ea typeface="SimSun"/>
              </a:rPr>
              <a:t>2</a:t>
            </a:r>
            <a:r>
              <a:rPr lang="en-US" sz="2000" b="0" strike="noStrike" spc="-1" dirty="0">
                <a:latin typeface="Arial"/>
                <a:ea typeface="SimSun"/>
              </a:rPr>
              <a:t>, K. Nandakumar</a:t>
            </a:r>
            <a:r>
              <a:rPr lang="en-US" sz="2000" b="0" strike="noStrike" spc="-1" baseline="33000" dirty="0">
                <a:latin typeface="Arial"/>
                <a:ea typeface="SimSun"/>
              </a:rPr>
              <a:t>1</a:t>
            </a:r>
            <a:endParaRPr lang="en-US" sz="2000" b="0" strike="noStrike" spc="-1" dirty="0">
              <a:latin typeface="Arial"/>
            </a:endParaRPr>
          </a:p>
          <a:p>
            <a:pPr algn="ctr">
              <a:lnSpc>
                <a:spcPct val="108000"/>
              </a:lnSpc>
              <a:spcAft>
                <a:spcPts val="799"/>
              </a:spcAft>
            </a:pPr>
            <a:r>
              <a:rPr lang="en-US" sz="2000" b="0" strike="noStrike" spc="-1" baseline="33000" dirty="0">
                <a:latin typeface="Arial"/>
                <a:ea typeface="SimSun"/>
              </a:rPr>
              <a:t>1</a:t>
            </a:r>
            <a:r>
              <a:rPr lang="en-US" sz="2000" b="0" strike="noStrike" spc="-1" dirty="0">
                <a:latin typeface="Arial"/>
                <a:ea typeface="SimSun"/>
              </a:rPr>
              <a:t>Gordon A and Mary Cain Department of Chemical Engineering</a:t>
            </a:r>
            <a:br>
              <a:rPr dirty="0"/>
            </a:br>
            <a:r>
              <a:rPr lang="en-US" sz="2000" b="0" strike="noStrike" spc="-1" dirty="0">
                <a:latin typeface="Arial"/>
                <a:ea typeface="SimSun"/>
              </a:rPr>
              <a:t>Louisiana State University, Baton Rouge, LA, 70810</a:t>
            </a:r>
            <a:br>
              <a:rPr dirty="0"/>
            </a:br>
            <a:r>
              <a:rPr lang="en-US" sz="2000" b="0" strike="noStrike" spc="-1" baseline="33000" dirty="0">
                <a:latin typeface="Arial"/>
                <a:ea typeface="SimSun"/>
              </a:rPr>
              <a:t>2</a:t>
            </a:r>
            <a:r>
              <a:rPr lang="en-US" sz="2000" b="0" strike="noStrike" spc="-1" dirty="0">
                <a:latin typeface="Arial"/>
                <a:ea typeface="SimSun"/>
              </a:rPr>
              <a:t>ANSYS, Inc., 10 Cavendish Court, Lebanon NH 03766</a:t>
            </a:r>
            <a:endParaRPr lang="en-US" sz="2000" b="0" strike="noStrike" spc="-1" dirty="0">
              <a:latin typeface="Arial"/>
            </a:endParaRPr>
          </a:p>
          <a:p>
            <a:pPr algn="ctr"/>
            <a:endParaRPr lang="en-US" sz="2000" b="0" strike="noStrike" spc="-1" dirty="0">
              <a:latin typeface="Arial"/>
            </a:endParaRPr>
          </a:p>
          <a:p>
            <a:pPr algn="ctr"/>
            <a:r>
              <a:rPr lang="en-US" sz="2600" b="0" strike="noStrike" spc="-1" dirty="0">
                <a:latin typeface="Arial"/>
                <a:ea typeface="SimSun"/>
              </a:rPr>
              <a:t>Aug. 7, 2018</a:t>
            </a:r>
            <a:endParaRPr lang="en-US" sz="2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17" name="TextShape 2"/>
          <p:cNvSpPr txBox="1"/>
          <p:nvPr/>
        </p:nvSpPr>
        <p:spPr>
          <a:xfrm>
            <a:off x="504000" y="1769040"/>
            <a:ext cx="3610800" cy="3328122"/>
          </a:xfrm>
          <a:prstGeom prst="rect">
            <a:avLst/>
          </a:prstGeom>
          <a:noFill/>
          <a:ln>
            <a:noFill/>
          </a:ln>
        </p:spPr>
        <p:txBody>
          <a:bodyPr lIns="0" tIns="0" rIns="0" bIns="0">
            <a:normAutofit/>
          </a:bodyPr>
          <a:lstStyle/>
          <a:p>
            <a:r>
              <a:rPr lang="en-US" sz="3200" b="0" strike="noStrike" spc="-1" dirty="0">
                <a:latin typeface="Times New Roman"/>
                <a:ea typeface="等线;YaHei Consolas Hybrid"/>
              </a:rPr>
              <a:t>radius: </a:t>
            </a:r>
            <a:r>
              <a:rPr lang="en-US" sz="3200" b="0" i="1" strike="noStrike" spc="-1" dirty="0">
                <a:latin typeface="Times New Roman"/>
                <a:ea typeface="等线;YaHei Consolas Hybrid"/>
              </a:rPr>
              <a:t>r</a:t>
            </a:r>
            <a:r>
              <a:rPr lang="en-US" sz="3200" b="0" strike="noStrike" spc="-1" dirty="0">
                <a:latin typeface="Times New Roman"/>
                <a:ea typeface="等线;YaHei Consolas Hybrid"/>
              </a:rPr>
              <a:t> = 0.2</a:t>
            </a:r>
            <a:endParaRPr lang="en-US" sz="3200" b="0" strike="noStrike" spc="-1" dirty="0">
              <a:latin typeface="Arial"/>
            </a:endParaRPr>
          </a:p>
          <a:p>
            <a:r>
              <a:rPr lang="en-US" sz="3200" b="0" strike="noStrike" spc="-1" dirty="0">
                <a:latin typeface="Times New Roman"/>
                <a:ea typeface="等线;YaHei Consolas Hybrid"/>
              </a:rPr>
              <a:t>location: (</a:t>
            </a:r>
            <a:r>
              <a:rPr lang="en-US" sz="3200" b="0" i="1" strike="noStrike" spc="-1" dirty="0">
                <a:latin typeface="Times New Roman"/>
                <a:ea typeface="等线;YaHei Consolas Hybrid"/>
              </a:rPr>
              <a:t>X</a:t>
            </a:r>
            <a:r>
              <a:rPr lang="en-US" sz="3200" b="0" strike="noStrike" spc="-1" dirty="0">
                <a:latin typeface="Times New Roman"/>
                <a:ea typeface="等线;YaHei Consolas Hybrid"/>
              </a:rPr>
              <a:t>, 0.5)</a:t>
            </a:r>
            <a:endParaRPr lang="en-US" sz="3200" b="0" strike="noStrike" spc="-1" dirty="0">
              <a:latin typeface="Arial"/>
            </a:endParaRPr>
          </a:p>
          <a:p>
            <a:endParaRPr lang="en-US" sz="3200" b="0" strike="noStrike" spc="-1" dirty="0">
              <a:latin typeface="Arial"/>
            </a:endParaRPr>
          </a:p>
          <a:p>
            <a:r>
              <a:rPr lang="en-US" sz="3200" b="0" strike="noStrike" spc="-1" dirty="0">
                <a:latin typeface="Times New Roman"/>
                <a:ea typeface="等线;YaHei Consolas Hybrid"/>
              </a:rPr>
              <a:t>As </a:t>
            </a:r>
            <a:r>
              <a:rPr lang="en-US" sz="3200" b="0" i="1" strike="noStrike" spc="-1" dirty="0">
                <a:latin typeface="Times New Roman"/>
                <a:ea typeface="等线;YaHei Consolas Hybrid"/>
              </a:rPr>
              <a:t>X</a:t>
            </a:r>
            <a:r>
              <a:rPr lang="en-US" sz="3200" b="0" strike="noStrike" spc="-1" dirty="0">
                <a:latin typeface="Times New Roman"/>
                <a:ea typeface="等线;YaHei Consolas Hybrid"/>
              </a:rPr>
              <a:t> changes, the particle </a:t>
            </a:r>
            <a:r>
              <a:rPr lang="en-US" sz="3200" b="0" i="1" strike="noStrike" spc="-1" dirty="0">
                <a:latin typeface="Times New Roman"/>
                <a:ea typeface="等线;YaHei Consolas Hybrid"/>
              </a:rPr>
              <a:t>reverses</a:t>
            </a:r>
            <a:r>
              <a:rPr lang="en-US" sz="3200" b="0" strike="noStrike" spc="-1" dirty="0">
                <a:latin typeface="Times New Roman"/>
                <a:ea typeface="等线;YaHei Consolas Hybrid"/>
              </a:rPr>
              <a:t> its rotation direction</a:t>
            </a:r>
            <a:endParaRPr lang="en-US" sz="3200" b="0" strike="noStrike" spc="-1" dirty="0">
              <a:latin typeface="Arial"/>
            </a:endParaRPr>
          </a:p>
          <a:p>
            <a:endParaRPr lang="en-US" sz="3200" b="0" strike="noStrike" spc="-1" dirty="0">
              <a:latin typeface="Arial"/>
            </a:endParaRPr>
          </a:p>
          <a:p>
            <a:endParaRPr lang="en-US" sz="3200" b="0" strike="noStrike" spc="-1" dirty="0">
              <a:latin typeface="Arial"/>
            </a:endParaRPr>
          </a:p>
        </p:txBody>
      </p:sp>
      <p:pic>
        <p:nvPicPr>
          <p:cNvPr id="118" name="Picture 117"/>
          <p:cNvPicPr/>
          <p:nvPr/>
        </p:nvPicPr>
        <p:blipFill>
          <a:blip r:embed="rId2"/>
          <a:stretch/>
        </p:blipFill>
        <p:spPr>
          <a:xfrm>
            <a:off x="3958366" y="1198353"/>
            <a:ext cx="5943600" cy="5943600"/>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A </a:t>
            </a:r>
            <a:r>
              <a:rPr lang="en-US" b="0" i="1" spc="-1" dirty="0">
                <a:solidFill>
                  <a:srgbClr val="7030A0"/>
                </a:solidFill>
              </a:rPr>
              <a:t>Single</a:t>
            </a:r>
            <a:r>
              <a:rPr lang="en-US" b="0" spc="-1" dirty="0">
                <a:solidFill>
                  <a:srgbClr val="7030A0"/>
                </a:solidFill>
              </a:rPr>
              <a:t> Particle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20" name="TextShape 2"/>
          <p:cNvSpPr txBox="1"/>
          <p:nvPr/>
        </p:nvSpPr>
        <p:spPr>
          <a:xfrm>
            <a:off x="504000" y="1769040"/>
            <a:ext cx="3610800" cy="4384440"/>
          </a:xfrm>
          <a:prstGeom prst="rect">
            <a:avLst/>
          </a:prstGeom>
          <a:noFill/>
          <a:ln>
            <a:noFill/>
          </a:ln>
        </p:spPr>
        <p:txBody>
          <a:bodyPr lIns="0" tIns="0" rIns="0" bIns="0">
            <a:normAutofit/>
          </a:bodyPr>
          <a:lstStyle/>
          <a:p>
            <a:r>
              <a:rPr lang="en-US" sz="3200" b="0" strike="noStrike" spc="-1">
                <a:latin typeface="Times New Roman"/>
                <a:ea typeface="等线;YaHei Consolas Hybrid"/>
              </a:rPr>
              <a:t>radius: </a:t>
            </a:r>
            <a:r>
              <a:rPr lang="en-US" sz="3200" b="0" i="1" strike="noStrike" spc="-1">
                <a:latin typeface="Times New Roman"/>
                <a:ea typeface="等线;YaHei Consolas Hybrid"/>
              </a:rPr>
              <a:t>r</a:t>
            </a:r>
            <a:r>
              <a:rPr lang="en-US" sz="3200" b="0" strike="noStrike" spc="-1">
                <a:latin typeface="Times New Roman"/>
                <a:ea typeface="等线;YaHei Consolas Hybrid"/>
              </a:rPr>
              <a:t> = 0.05</a:t>
            </a:r>
            <a:endParaRPr lang="en-US" sz="3200" b="0" strike="noStrike" spc="-1">
              <a:latin typeface="Arial"/>
            </a:endParaRPr>
          </a:p>
          <a:p>
            <a:r>
              <a:rPr lang="en-US" sz="3200" b="0" i="1" strike="noStrike" spc="-1">
                <a:latin typeface="Times New Roman"/>
                <a:ea typeface="等线;YaHei Consolas Hybrid"/>
              </a:rPr>
              <a:t>x</a:t>
            </a:r>
            <a:r>
              <a:rPr lang="en-US" sz="3200" b="0" strike="noStrike" spc="-1">
                <a:latin typeface="Times New Roman"/>
                <a:ea typeface="等线;YaHei Consolas Hybrid"/>
              </a:rPr>
              <a:t>-location: (0.1, 0.3, 0.5, 0.7, 0.9)</a:t>
            </a:r>
            <a:endParaRPr lang="en-US" sz="3200" b="0" strike="noStrike" spc="-1">
              <a:latin typeface="Arial"/>
            </a:endParaRPr>
          </a:p>
          <a:p>
            <a:r>
              <a:rPr lang="en-US" sz="3200" b="0" i="1" strike="noStrike" spc="-1">
                <a:latin typeface="Times New Roman"/>
                <a:ea typeface="等线;YaHei Consolas Hybrid"/>
              </a:rPr>
              <a:t>y</a:t>
            </a:r>
            <a:r>
              <a:rPr lang="en-US" sz="3200" b="0" strike="noStrike" spc="-1">
                <a:latin typeface="Times New Roman"/>
                <a:ea typeface="等线;YaHei Consolas Hybrid"/>
              </a:rPr>
              <a:t>-location: </a:t>
            </a:r>
            <a:r>
              <a:rPr lang="en-US" sz="3200" b="0" i="1" strike="noStrike" spc="-1">
                <a:latin typeface="Times New Roman"/>
                <a:ea typeface="等线;YaHei Consolas Hybrid"/>
              </a:rPr>
              <a:t>Y</a:t>
            </a:r>
            <a:endParaRPr lang="en-US" sz="3200" b="0" strike="noStrike" spc="-1">
              <a:latin typeface="Arial"/>
            </a:endParaRPr>
          </a:p>
          <a:p>
            <a:endParaRPr lang="en-US" sz="3200" b="0" strike="noStrike" spc="-1">
              <a:latin typeface="Arial"/>
            </a:endParaRPr>
          </a:p>
          <a:p>
            <a:r>
              <a:rPr lang="en-US" sz="3200" b="0" strike="noStrike" spc="-1">
                <a:latin typeface="Times New Roman"/>
                <a:ea typeface="等线;YaHei Consolas Hybrid"/>
              </a:rPr>
              <a:t>As </a:t>
            </a:r>
            <a:r>
              <a:rPr lang="en-US" sz="3200" b="0" i="1" strike="noStrike" spc="-1">
                <a:latin typeface="Times New Roman"/>
                <a:ea typeface="等线;YaHei Consolas Hybrid"/>
              </a:rPr>
              <a:t>Y</a:t>
            </a:r>
            <a:r>
              <a:rPr lang="en-US" sz="3200" b="0" strike="noStrike" spc="-1">
                <a:latin typeface="Times New Roman"/>
                <a:ea typeface="等线;YaHei Consolas Hybrid"/>
              </a:rPr>
              <a:t> changes, all particles </a:t>
            </a:r>
            <a:r>
              <a:rPr lang="en-US" sz="3200" b="0" i="1" strike="noStrike" spc="-1">
                <a:latin typeface="Times New Roman"/>
                <a:ea typeface="等线;YaHei Consolas Hybrid"/>
              </a:rPr>
              <a:t>reverse</a:t>
            </a:r>
            <a:r>
              <a:rPr lang="en-US" sz="3200" b="0" strike="noStrike" spc="-1">
                <a:latin typeface="Times New Roman"/>
                <a:ea typeface="等线;YaHei Consolas Hybrid"/>
              </a:rPr>
              <a:t> their rotation direction</a:t>
            </a:r>
            <a:endParaRPr lang="en-US" sz="3200" b="0" strike="noStrike" spc="-1">
              <a:latin typeface="Arial"/>
            </a:endParaRPr>
          </a:p>
          <a:p>
            <a:endParaRPr lang="en-US" sz="3200" b="0" strike="noStrike" spc="-1">
              <a:latin typeface="Arial"/>
            </a:endParaRPr>
          </a:p>
          <a:p>
            <a:endParaRPr lang="en-US" sz="3200" b="0" strike="noStrike" spc="-1">
              <a:latin typeface="Arial"/>
            </a:endParaRPr>
          </a:p>
        </p:txBody>
      </p:sp>
      <p:pic>
        <p:nvPicPr>
          <p:cNvPr id="121" name="Picture 120"/>
          <p:cNvPicPr/>
          <p:nvPr/>
        </p:nvPicPr>
        <p:blipFill>
          <a:blip r:embed="rId2"/>
          <a:stretch/>
        </p:blipFill>
        <p:spPr>
          <a:xfrm>
            <a:off x="4037760" y="1737360"/>
            <a:ext cx="5654880" cy="4212000"/>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A Row of </a:t>
            </a:r>
            <a:r>
              <a:rPr lang="en-US" b="0" i="1" spc="-1" dirty="0">
                <a:solidFill>
                  <a:srgbClr val="7030A0"/>
                </a:solidFill>
              </a:rPr>
              <a:t>Five</a:t>
            </a:r>
            <a:r>
              <a:rPr lang="en-US" b="0" spc="-1" dirty="0">
                <a:solidFill>
                  <a:srgbClr val="7030A0"/>
                </a:solidFill>
              </a:rPr>
              <a:t> Particle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23" name="TextShape 2"/>
          <p:cNvSpPr txBox="1"/>
          <p:nvPr/>
        </p:nvSpPr>
        <p:spPr>
          <a:xfrm>
            <a:off x="504000" y="1769040"/>
            <a:ext cx="3610800" cy="4384440"/>
          </a:xfrm>
          <a:prstGeom prst="rect">
            <a:avLst/>
          </a:prstGeom>
          <a:noFill/>
          <a:ln>
            <a:noFill/>
          </a:ln>
        </p:spPr>
        <p:txBody>
          <a:bodyPr lIns="0" tIns="0" rIns="0" bIns="0">
            <a:normAutofit/>
          </a:bodyPr>
          <a:lstStyle/>
          <a:p>
            <a:r>
              <a:rPr lang="en-US" sz="3200" b="0" strike="noStrike" spc="-1">
                <a:latin typeface="Times New Roman"/>
                <a:ea typeface="等线;YaHei Consolas Hybrid"/>
              </a:rPr>
              <a:t>radius: </a:t>
            </a:r>
            <a:r>
              <a:rPr lang="en-US" sz="3200" b="0" i="1" strike="noStrike" spc="-1">
                <a:latin typeface="Times New Roman"/>
                <a:ea typeface="等线;YaHei Consolas Hybrid"/>
              </a:rPr>
              <a:t>r</a:t>
            </a:r>
            <a:r>
              <a:rPr lang="en-US" sz="3200" b="0" strike="noStrike" spc="-1">
                <a:latin typeface="Times New Roman"/>
                <a:ea typeface="等线;YaHei Consolas Hybrid"/>
              </a:rPr>
              <a:t> = 0.05</a:t>
            </a:r>
            <a:endParaRPr lang="en-US" sz="3200" b="0" strike="noStrike" spc="-1">
              <a:latin typeface="Arial"/>
            </a:endParaRPr>
          </a:p>
          <a:p>
            <a:r>
              <a:rPr lang="en-US" sz="3200" b="0" i="1" strike="noStrike" spc="-1">
                <a:latin typeface="Times New Roman"/>
                <a:ea typeface="等线;YaHei Consolas Hybrid"/>
              </a:rPr>
              <a:t>x</a:t>
            </a:r>
            <a:r>
              <a:rPr lang="en-US" sz="3200" b="0" strike="noStrike" spc="-1">
                <a:latin typeface="Times New Roman"/>
                <a:ea typeface="等线;YaHei Consolas Hybrid"/>
              </a:rPr>
              <a:t>-location: (0.1, 0.3, 0.5, 0.7, 0.9)</a:t>
            </a:r>
            <a:endParaRPr lang="en-US" sz="3200" b="0" strike="noStrike" spc="-1">
              <a:latin typeface="Arial"/>
            </a:endParaRPr>
          </a:p>
          <a:p>
            <a:r>
              <a:rPr lang="en-US" sz="3200" b="0" i="1" strike="noStrike" spc="-1">
                <a:latin typeface="Times New Roman"/>
                <a:ea typeface="等线;YaHei Consolas Hybrid"/>
              </a:rPr>
              <a:t>y</a:t>
            </a:r>
            <a:r>
              <a:rPr lang="en-US" sz="3200" b="0" strike="noStrike" spc="-1">
                <a:latin typeface="Times New Roman"/>
                <a:ea typeface="等线;YaHei Consolas Hybrid"/>
              </a:rPr>
              <a:t>-location: </a:t>
            </a:r>
            <a:r>
              <a:rPr lang="en-US" sz="3200" b="0" i="1" strike="noStrike" spc="-1">
                <a:latin typeface="Times New Roman"/>
                <a:ea typeface="等线;YaHei Consolas Hybrid"/>
              </a:rPr>
              <a:t>Y</a:t>
            </a:r>
            <a:endParaRPr lang="en-US" sz="3200" b="0" strike="noStrike" spc="-1">
              <a:latin typeface="Arial"/>
            </a:endParaRPr>
          </a:p>
          <a:p>
            <a:endParaRPr lang="en-US" sz="3200" b="0" strike="noStrike" spc="-1">
              <a:latin typeface="Arial"/>
            </a:endParaRPr>
          </a:p>
          <a:p>
            <a:r>
              <a:rPr lang="en-US" sz="3200" b="0" strike="noStrike" spc="-1">
                <a:latin typeface="Times New Roman"/>
                <a:ea typeface="等线;YaHei Consolas Hybrid"/>
              </a:rPr>
              <a:t>As </a:t>
            </a:r>
            <a:r>
              <a:rPr lang="en-US" sz="3200" b="0" i="1" strike="noStrike" spc="-1">
                <a:latin typeface="Times New Roman"/>
                <a:ea typeface="等线;YaHei Consolas Hybrid"/>
              </a:rPr>
              <a:t>Y</a:t>
            </a:r>
            <a:r>
              <a:rPr lang="en-US" sz="3200" b="0" strike="noStrike" spc="-1">
                <a:latin typeface="Times New Roman"/>
                <a:ea typeface="等线;YaHei Consolas Hybrid"/>
              </a:rPr>
              <a:t> changes, all particles </a:t>
            </a:r>
            <a:r>
              <a:rPr lang="en-US" sz="3200" b="0" i="1" strike="noStrike" spc="-1">
                <a:latin typeface="Times New Roman"/>
                <a:ea typeface="等线;YaHei Consolas Hybrid"/>
              </a:rPr>
              <a:t>reverse</a:t>
            </a:r>
            <a:r>
              <a:rPr lang="en-US" sz="3200" b="0" strike="noStrike" spc="-1">
                <a:latin typeface="Times New Roman"/>
                <a:ea typeface="等线;YaHei Consolas Hybrid"/>
              </a:rPr>
              <a:t> their rotation direction</a:t>
            </a:r>
            <a:endParaRPr lang="en-US" sz="3200" b="0" strike="noStrike" spc="-1">
              <a:latin typeface="Arial"/>
            </a:endParaRPr>
          </a:p>
          <a:p>
            <a:endParaRPr lang="en-US" sz="3200" b="0" strike="noStrike" spc="-1">
              <a:latin typeface="Arial"/>
            </a:endParaRPr>
          </a:p>
          <a:p>
            <a:endParaRPr lang="en-US" sz="3200" b="0" strike="noStrike" spc="-1">
              <a:latin typeface="Arial"/>
            </a:endParaRPr>
          </a:p>
        </p:txBody>
      </p:sp>
      <p:pic>
        <p:nvPicPr>
          <p:cNvPr id="124" name="Picture 123"/>
          <p:cNvPicPr/>
          <p:nvPr/>
        </p:nvPicPr>
        <p:blipFill>
          <a:blip r:embed="rId2"/>
          <a:stretch/>
        </p:blipFill>
        <p:spPr>
          <a:xfrm>
            <a:off x="4008532" y="1100695"/>
            <a:ext cx="5943600" cy="6095880"/>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A Row of </a:t>
            </a:r>
            <a:r>
              <a:rPr lang="en-US" b="0" i="1" spc="-1" dirty="0">
                <a:solidFill>
                  <a:srgbClr val="7030A0"/>
                </a:solidFill>
              </a:rPr>
              <a:t>Five </a:t>
            </a:r>
            <a:r>
              <a:rPr lang="en-US" b="0" spc="-1" dirty="0">
                <a:solidFill>
                  <a:srgbClr val="7030A0"/>
                </a:solidFill>
              </a:rPr>
              <a:t>Particle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26" name="TextShape 2"/>
          <p:cNvSpPr txBox="1"/>
          <p:nvPr/>
        </p:nvSpPr>
        <p:spPr>
          <a:xfrm>
            <a:off x="504000" y="1769040"/>
            <a:ext cx="5531040" cy="4384440"/>
          </a:xfrm>
          <a:prstGeom prst="rect">
            <a:avLst/>
          </a:prstGeom>
          <a:noFill/>
          <a:ln>
            <a:noFill/>
          </a:ln>
        </p:spPr>
        <p:txBody>
          <a:bodyPr lIns="0" tIns="0" rIns="0" bIns="0">
            <a:normAutofit/>
          </a:bodyPr>
          <a:lstStyle/>
          <a:p>
            <a:r>
              <a:rPr lang="en-US" sz="3200" b="0" strike="noStrike" spc="-1">
                <a:latin typeface="Times New Roman"/>
                <a:ea typeface="等线;YaHei Consolas Hybrid"/>
              </a:rPr>
              <a:t>radius: </a:t>
            </a:r>
            <a:r>
              <a:rPr lang="en-US" sz="3200" b="0" i="1" strike="noStrike" spc="-1">
                <a:latin typeface="Times New Roman"/>
                <a:ea typeface="等线;YaHei Consolas Hybrid"/>
              </a:rPr>
              <a:t>r</a:t>
            </a:r>
            <a:r>
              <a:rPr lang="en-US" sz="3200" b="0" strike="noStrike" spc="-1">
                <a:latin typeface="Times New Roman"/>
                <a:ea typeface="等线;YaHei Consolas Hybrid"/>
              </a:rPr>
              <a:t> = 0.05</a:t>
            </a:r>
            <a:endParaRPr lang="en-US" sz="3200" b="0" strike="noStrike" spc="-1">
              <a:latin typeface="Arial"/>
            </a:endParaRPr>
          </a:p>
          <a:p>
            <a:r>
              <a:rPr lang="en-US" sz="3200" b="0" strike="noStrike" spc="-1">
                <a:latin typeface="Times New Roman"/>
                <a:ea typeface="等线;YaHei Consolas Hybrid"/>
              </a:rPr>
              <a:t>Two </a:t>
            </a:r>
            <a:r>
              <a:rPr lang="en-US" sz="3200" b="0" i="1" strike="noStrike" spc="-1">
                <a:latin typeface="Times New Roman"/>
                <a:ea typeface="等线;YaHei Consolas Hybrid"/>
              </a:rPr>
              <a:t>kinds</a:t>
            </a:r>
            <a:r>
              <a:rPr lang="en-US" sz="3200" b="0" strike="noStrike" spc="-1">
                <a:latin typeface="Times New Roman"/>
                <a:ea typeface="等线;YaHei Consolas Hybrid"/>
              </a:rPr>
              <a:t> of lattices with different symmetry properties:</a:t>
            </a:r>
            <a:endParaRPr lang="en-US" sz="3200" b="0" strike="noStrike" spc="-1">
              <a:latin typeface="Arial"/>
            </a:endParaRPr>
          </a:p>
          <a:p>
            <a:pPr marL="432000" indent="-324000">
              <a:spcBef>
                <a:spcPts val="1417"/>
              </a:spcBef>
              <a:buClr>
                <a:srgbClr val="000000"/>
              </a:buClr>
              <a:buSzPct val="45000"/>
              <a:buFont typeface="Wingdings" charset="2"/>
              <a:buChar char=""/>
            </a:pPr>
            <a:r>
              <a:rPr lang="en-US" sz="3200" b="0" strike="noStrike" spc="-1">
                <a:latin typeface="Times New Roman"/>
                <a:ea typeface="等线;YaHei Consolas Hybrid"/>
              </a:rPr>
              <a:t>an equilateral </a:t>
            </a:r>
            <a:r>
              <a:rPr lang="en-US" sz="3200" b="0" i="1" strike="noStrike" spc="-1">
                <a:latin typeface="Times New Roman"/>
                <a:ea typeface="等线;YaHei Consolas Hybrid"/>
              </a:rPr>
              <a:t>triangular </a:t>
            </a:r>
            <a:r>
              <a:rPr lang="en-US" sz="3200" b="0" strike="noStrike" spc="-1">
                <a:latin typeface="Times New Roman"/>
                <a:ea typeface="等线;YaHei Consolas Hybrid"/>
              </a:rPr>
              <a:t>lattice</a:t>
            </a:r>
            <a:endParaRPr lang="en-US" sz="3200" b="0" strike="noStrike" spc="-1">
              <a:latin typeface="Arial"/>
            </a:endParaRPr>
          </a:p>
          <a:p>
            <a:pPr marL="432000" indent="-324000">
              <a:spcBef>
                <a:spcPts val="1417"/>
              </a:spcBef>
              <a:buClr>
                <a:srgbClr val="000000"/>
              </a:buClr>
              <a:buSzPct val="45000"/>
              <a:buFont typeface="Wingdings" charset="2"/>
              <a:buChar char=""/>
            </a:pPr>
            <a:r>
              <a:rPr lang="en-US" sz="3200" b="0" strike="noStrike" spc="-1">
                <a:latin typeface="Times New Roman"/>
                <a:ea typeface="等线;YaHei Consolas Hybrid"/>
              </a:rPr>
              <a:t>a </a:t>
            </a:r>
            <a:r>
              <a:rPr lang="en-US" sz="3200" b="0" i="1" strike="noStrike" spc="-1">
                <a:latin typeface="Times New Roman"/>
                <a:ea typeface="等线;YaHei Consolas Hybrid"/>
              </a:rPr>
              <a:t>rectangular </a:t>
            </a:r>
            <a:r>
              <a:rPr lang="en-US" sz="3200" b="0" strike="noStrike" spc="-1">
                <a:latin typeface="Times New Roman"/>
                <a:ea typeface="等线;YaHei Consolas Hybrid"/>
              </a:rPr>
              <a:t>lattice</a:t>
            </a:r>
            <a:endParaRPr lang="en-US" sz="3200" b="0" strike="noStrike" spc="-1">
              <a:latin typeface="Arial"/>
            </a:endParaRPr>
          </a:p>
        </p:txBody>
      </p:sp>
      <p:pic>
        <p:nvPicPr>
          <p:cNvPr id="127" name="Picture 126"/>
          <p:cNvPicPr/>
          <p:nvPr/>
        </p:nvPicPr>
        <p:blipFill>
          <a:blip r:embed="rId2"/>
          <a:stretch/>
        </p:blipFill>
        <p:spPr>
          <a:xfrm>
            <a:off x="5945078" y="1563480"/>
            <a:ext cx="3986640" cy="4206240"/>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A </a:t>
            </a:r>
            <a:r>
              <a:rPr lang="en-US" b="0" i="1" spc="-1" dirty="0">
                <a:solidFill>
                  <a:srgbClr val="7030A0"/>
                </a:solidFill>
              </a:rPr>
              <a:t>Lattice</a:t>
            </a:r>
            <a:r>
              <a:rPr lang="en-US" b="0" spc="-1" dirty="0">
                <a:solidFill>
                  <a:srgbClr val="7030A0"/>
                </a:solidFill>
              </a:rPr>
              <a:t> of Particle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29" name="TextShape 2"/>
          <p:cNvSpPr txBox="1"/>
          <p:nvPr/>
        </p:nvSpPr>
        <p:spPr>
          <a:xfrm>
            <a:off x="374254" y="1676364"/>
            <a:ext cx="5348160" cy="4384440"/>
          </a:xfrm>
          <a:prstGeom prst="rect">
            <a:avLst/>
          </a:prstGeom>
          <a:noFill/>
          <a:ln>
            <a:noFill/>
          </a:ln>
        </p:spPr>
        <p:txBody>
          <a:bodyPr lIns="0" tIns="0" rIns="0" bIns="0">
            <a:normAutofit/>
          </a:bodyPr>
          <a:lstStyle/>
          <a:p>
            <a:r>
              <a:rPr lang="en-US" sz="3200" b="0" strike="noStrike" spc="-1" dirty="0">
                <a:latin typeface="Times New Roman"/>
                <a:ea typeface="等线;YaHei Consolas Hybrid"/>
              </a:rPr>
              <a:t>Particles always rotate clockwise (only three exceptions at the two lowest Re)</a:t>
            </a:r>
            <a:endParaRPr lang="en-US" sz="3200" b="0" strike="noStrike" spc="-1" dirty="0">
              <a:latin typeface="Arial"/>
            </a:endParaRPr>
          </a:p>
          <a:p>
            <a:endParaRPr lang="en-US" sz="3200" b="0" strike="noStrike" spc="-1" dirty="0">
              <a:latin typeface="Arial"/>
            </a:endParaRPr>
          </a:p>
          <a:p>
            <a:r>
              <a:rPr lang="en-US" sz="3200" b="0" strike="noStrike" spc="-1" dirty="0">
                <a:latin typeface="Times New Roman"/>
                <a:ea typeface="等线;YaHei Consolas Hybrid"/>
              </a:rPr>
              <a:t>Flow patterns are qualitatively similar as Re changes from 5 to 150</a:t>
            </a:r>
            <a:endParaRPr lang="en-US" sz="3200" b="0" strike="noStrike" spc="-1" dirty="0">
              <a:latin typeface="Arial"/>
            </a:endParaRPr>
          </a:p>
          <a:p>
            <a:endParaRPr lang="en-US" sz="3200" b="0" strike="noStrike" spc="-1" dirty="0">
              <a:latin typeface="Arial"/>
            </a:endParaRPr>
          </a:p>
          <a:p>
            <a:endParaRPr lang="en-US" sz="3200" b="0" strike="noStrike" spc="-1" dirty="0">
              <a:latin typeface="Arial"/>
            </a:endParaRPr>
          </a:p>
        </p:txBody>
      </p:sp>
      <p:pic>
        <p:nvPicPr>
          <p:cNvPr id="130" name="Picture 129"/>
          <p:cNvPicPr/>
          <p:nvPr/>
        </p:nvPicPr>
        <p:blipFill>
          <a:blip r:embed="rId2"/>
          <a:stretch/>
        </p:blipFill>
        <p:spPr>
          <a:xfrm>
            <a:off x="5852160" y="1554480"/>
            <a:ext cx="4051781" cy="4240839"/>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The Triangular Lattice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32" name="TextShape 2"/>
          <p:cNvSpPr txBox="1"/>
          <p:nvPr/>
        </p:nvSpPr>
        <p:spPr>
          <a:xfrm>
            <a:off x="452857" y="1268591"/>
            <a:ext cx="9576000" cy="1339920"/>
          </a:xfrm>
          <a:prstGeom prst="rect">
            <a:avLst/>
          </a:prstGeom>
          <a:noFill/>
          <a:ln>
            <a:noFill/>
          </a:ln>
        </p:spPr>
        <p:txBody>
          <a:bodyPr lIns="0" tIns="0" rIns="0" bIns="0">
            <a:normAutofit/>
          </a:bodyPr>
          <a:lstStyle/>
          <a:p>
            <a:r>
              <a:rPr lang="en-US" sz="3200" b="0" strike="noStrike" spc="-1" dirty="0">
                <a:latin typeface="Times New Roman"/>
                <a:ea typeface="等线;YaHei Consolas Hybrid"/>
              </a:rPr>
              <a:t>The collection of particle steady-state rotations is a state, or “phase” of the system</a:t>
            </a:r>
            <a:endParaRPr lang="en-US" sz="3200" b="0" strike="noStrike" spc="-1" dirty="0">
              <a:latin typeface="Arial"/>
            </a:endParaRPr>
          </a:p>
          <a:p>
            <a:endParaRPr lang="en-US" sz="3200" b="0" strike="noStrike" spc="-1" dirty="0">
              <a:latin typeface="Arial"/>
            </a:endParaRPr>
          </a:p>
        </p:txBody>
      </p:sp>
      <p:pic>
        <p:nvPicPr>
          <p:cNvPr id="133" name="Picture 132"/>
          <p:cNvPicPr/>
          <p:nvPr/>
        </p:nvPicPr>
        <p:blipFill>
          <a:blip r:embed="rId2"/>
          <a:stretch/>
        </p:blipFill>
        <p:spPr>
          <a:xfrm>
            <a:off x="5193545" y="2933791"/>
            <a:ext cx="4315680" cy="3041640"/>
          </a:xfrm>
          <a:prstGeom prst="rect">
            <a:avLst/>
          </a:prstGeom>
          <a:ln>
            <a:noFill/>
          </a:ln>
        </p:spPr>
      </p:pic>
      <p:sp>
        <p:nvSpPr>
          <p:cNvPr id="134" name="TextShape 3"/>
          <p:cNvSpPr txBox="1"/>
          <p:nvPr/>
        </p:nvSpPr>
        <p:spPr>
          <a:xfrm>
            <a:off x="423180" y="2808691"/>
            <a:ext cx="4616640" cy="329184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800" b="0" strike="noStrike" spc="-1" dirty="0">
                <a:latin typeface="Times New Roman"/>
              </a:rPr>
              <a:t>phase vs. Re gives a “phase diagram”</a:t>
            </a:r>
            <a:endParaRPr lang="en-US" sz="2800" b="0" strike="noStrike" spc="-1" dirty="0">
              <a:latin typeface="Arial"/>
            </a:endParaRPr>
          </a:p>
          <a:p>
            <a:pPr marL="216000" indent="-216000">
              <a:buClr>
                <a:srgbClr val="000000"/>
              </a:buClr>
              <a:buSzPct val="45000"/>
              <a:buFont typeface="Wingdings" charset="2"/>
              <a:buChar char=""/>
            </a:pPr>
            <a:r>
              <a:rPr lang="en-US" sz="2800" b="0" strike="noStrike" spc="-1" dirty="0">
                <a:latin typeface="Times New Roman"/>
              </a:rPr>
              <a:t>every crossing with the </a:t>
            </a:r>
            <a:r>
              <a:rPr lang="en-US" sz="2800" b="0" i="1" strike="noStrike" spc="-1" dirty="0">
                <a:latin typeface="Times New Roman"/>
              </a:rPr>
              <a:t>w=0</a:t>
            </a:r>
            <a:r>
              <a:rPr lang="en-US" sz="2800" b="0" strike="noStrike" spc="-1" dirty="0">
                <a:latin typeface="Times New Roman"/>
              </a:rPr>
              <a:t> line corresponds to a reversal of rotation</a:t>
            </a:r>
            <a:endParaRPr lang="en-US" sz="2800" b="0" strike="noStrike" spc="-1" dirty="0">
              <a:latin typeface="Arial"/>
            </a:endParaRPr>
          </a:p>
          <a:p>
            <a:pPr marL="216000" indent="-216000">
              <a:buClr>
                <a:srgbClr val="000000"/>
              </a:buClr>
              <a:buSzPct val="45000"/>
              <a:buFont typeface="Wingdings" charset="2"/>
              <a:buChar char=""/>
            </a:pPr>
            <a:r>
              <a:rPr lang="en-US" sz="2800" b="0" strike="noStrike" spc="-1" dirty="0">
                <a:latin typeface="Times New Roman"/>
              </a:rPr>
              <a:t>particles in the triangular lattice (green region) almost never reverse</a:t>
            </a:r>
            <a:endParaRPr lang="en-US" sz="2800" b="0" strike="noStrike" spc="-1" dirty="0">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A “Phase” Diagram of the System</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pic>
        <p:nvPicPr>
          <p:cNvPr id="136" name="Picture 135"/>
          <p:cNvPicPr/>
          <p:nvPr/>
        </p:nvPicPr>
        <p:blipFill>
          <a:blip r:embed="rId2"/>
          <a:stretch/>
        </p:blipFill>
        <p:spPr>
          <a:xfrm>
            <a:off x="1371600" y="1326240"/>
            <a:ext cx="7589520" cy="5348880"/>
          </a:xfrm>
          <a:prstGeom prst="rect">
            <a:avLst/>
          </a:prstGeom>
          <a:ln>
            <a:noFill/>
          </a:ln>
        </p:spPr>
      </p:pic>
      <p:sp>
        <p:nvSpPr>
          <p:cNvPr id="137" name="TextShape 2"/>
          <p:cNvSpPr txBox="1"/>
          <p:nvPr/>
        </p:nvSpPr>
        <p:spPr>
          <a:xfrm>
            <a:off x="3474720" y="3239640"/>
            <a:ext cx="4572000" cy="1789560"/>
          </a:xfrm>
          <a:prstGeom prst="rect">
            <a:avLst/>
          </a:prstGeom>
          <a:noFill/>
          <a:ln>
            <a:solidFill>
              <a:srgbClr val="000000"/>
            </a:solidFill>
            <a:custDash/>
          </a:ln>
        </p:spPr>
        <p:txBody>
          <a:bodyPr lIns="90000" tIns="45000" rIns="90000" bIns="45000"/>
          <a:lstStyle/>
          <a:p>
            <a:pPr>
              <a:lnSpc>
                <a:spcPct val="108000"/>
              </a:lnSpc>
              <a:spcAft>
                <a:spcPts val="799"/>
              </a:spcAft>
            </a:pPr>
            <a:r>
              <a:rPr lang="en-US" sz="2800" b="0" strike="noStrike" spc="-1" dirty="0">
                <a:latin typeface="Times New Roman"/>
                <a:ea typeface="等线;YaHei Consolas Hybrid"/>
              </a:rPr>
              <a:t>22 of 25 particles in the rectangular lattice reverse rotation once or twice as </a:t>
            </a:r>
            <a:r>
              <a:rPr lang="en-US" sz="2800" b="0" i="1" strike="noStrike" spc="-1" dirty="0">
                <a:latin typeface="Times New Roman"/>
                <a:ea typeface="等线;YaHei Consolas Hybrid"/>
              </a:rPr>
              <a:t>Re</a:t>
            </a:r>
            <a:r>
              <a:rPr lang="en-US" sz="2800" b="0" strike="noStrike" spc="-1" dirty="0">
                <a:latin typeface="Times New Roman"/>
                <a:ea typeface="等线;YaHei Consolas Hybrid"/>
              </a:rPr>
              <a:t> increases </a:t>
            </a:r>
            <a:endParaRPr lang="en-US" sz="2800" b="0" strike="noStrike" spc="-1" dirty="0">
              <a:latin typeface="Arial"/>
            </a:endParaRPr>
          </a:p>
        </p:txBody>
      </p:sp>
      <p:pic>
        <p:nvPicPr>
          <p:cNvPr id="138" name="Picture 137"/>
          <p:cNvPicPr/>
          <p:nvPr/>
        </p:nvPicPr>
        <p:blipFill>
          <a:blip r:embed="rId3"/>
          <a:stretch/>
        </p:blipFill>
        <p:spPr>
          <a:xfrm rot="16200000">
            <a:off x="2791800" y="1524960"/>
            <a:ext cx="642240" cy="514080"/>
          </a:xfrm>
          <a:prstGeom prst="rect">
            <a:avLst/>
          </a:prstGeom>
          <a:ln>
            <a:noFill/>
          </a:ln>
        </p:spPr>
      </p:pic>
      <p:pic>
        <p:nvPicPr>
          <p:cNvPr id="139" name="Picture 138"/>
          <p:cNvPicPr/>
          <p:nvPr/>
        </p:nvPicPr>
        <p:blipFill>
          <a:blip r:embed="rId3"/>
          <a:stretch/>
        </p:blipFill>
        <p:spPr>
          <a:xfrm rot="16200000">
            <a:off x="6355800" y="1524960"/>
            <a:ext cx="642240" cy="514080"/>
          </a:xfrm>
          <a:prstGeom prst="rect">
            <a:avLst/>
          </a:prstGeom>
          <a:ln>
            <a:noFill/>
          </a:ln>
        </p:spPr>
      </p:pic>
      <p:sp>
        <p:nvSpPr>
          <p:cNvPr id="140" name="TextShape 3"/>
          <p:cNvSpPr txBox="1"/>
          <p:nvPr/>
        </p:nvSpPr>
        <p:spPr>
          <a:xfrm>
            <a:off x="2352960" y="1563480"/>
            <a:ext cx="1554480" cy="356760"/>
          </a:xfrm>
          <a:prstGeom prst="rect">
            <a:avLst/>
          </a:prstGeom>
          <a:noFill/>
          <a:ln>
            <a:noFill/>
          </a:ln>
        </p:spPr>
        <p:txBody>
          <a:bodyPr lIns="90000" tIns="45000" rIns="90000" bIns="45000"/>
          <a:lstStyle/>
          <a:p>
            <a:r>
              <a:rPr lang="en-US" sz="1800" b="0" strike="noStrike" spc="-1">
                <a:latin typeface="Arial"/>
              </a:rPr>
              <a:t>Transition A</a:t>
            </a:r>
          </a:p>
        </p:txBody>
      </p:sp>
      <p:sp>
        <p:nvSpPr>
          <p:cNvPr id="141" name="TextShape 4"/>
          <p:cNvSpPr txBox="1"/>
          <p:nvPr/>
        </p:nvSpPr>
        <p:spPr>
          <a:xfrm>
            <a:off x="5988960" y="1563840"/>
            <a:ext cx="1554480" cy="356760"/>
          </a:xfrm>
          <a:prstGeom prst="rect">
            <a:avLst/>
          </a:prstGeom>
          <a:noFill/>
          <a:ln>
            <a:noFill/>
          </a:ln>
        </p:spPr>
        <p:txBody>
          <a:bodyPr lIns="90000" tIns="45000" rIns="90000" bIns="45000"/>
          <a:lstStyle/>
          <a:p>
            <a:r>
              <a:rPr lang="en-US" sz="1800" b="0" strike="noStrike" spc="-1">
                <a:latin typeface="Arial"/>
              </a:rPr>
              <a:t>Transition B</a:t>
            </a:r>
          </a:p>
        </p:txBody>
      </p:sp>
      <p:sp>
        <p:nvSpPr>
          <p:cNvPr id="3" name="Title 2"/>
          <p:cNvSpPr>
            <a:spLocks noGrp="1"/>
          </p:cNvSpPr>
          <p:nvPr>
            <p:ph type="title" idx="10"/>
          </p:nvPr>
        </p:nvSpPr>
        <p:spPr/>
        <p:txBody>
          <a:bodyPr/>
          <a:lstStyle/>
          <a:p>
            <a:pPr algn="l"/>
            <a:r>
              <a:rPr lang="en-US" b="0" spc="-1" dirty="0">
                <a:solidFill>
                  <a:srgbClr val="7030A0"/>
                </a:solidFill>
              </a:rPr>
              <a:t>The Rectangular Lattice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pic>
        <p:nvPicPr>
          <p:cNvPr id="143" name="Picture 142"/>
          <p:cNvPicPr/>
          <p:nvPr/>
        </p:nvPicPr>
        <p:blipFill>
          <a:blip r:embed="rId2"/>
          <a:stretch/>
        </p:blipFill>
        <p:spPr>
          <a:xfrm>
            <a:off x="4351680" y="1261800"/>
            <a:ext cx="5728945" cy="5710114"/>
          </a:xfrm>
          <a:prstGeom prst="rect">
            <a:avLst/>
          </a:prstGeom>
          <a:ln>
            <a:noFill/>
          </a:ln>
        </p:spPr>
      </p:pic>
      <p:sp>
        <p:nvSpPr>
          <p:cNvPr id="144" name="TextShape 2"/>
          <p:cNvSpPr txBox="1"/>
          <p:nvPr/>
        </p:nvSpPr>
        <p:spPr>
          <a:xfrm>
            <a:off x="504000" y="1491840"/>
            <a:ext cx="3702240" cy="527472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3200" b="0" strike="noStrike" spc="-1" dirty="0">
                <a:latin typeface="Times New Roman"/>
              </a:rPr>
              <a:t>Between Re = 20 and 50</a:t>
            </a: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Cause: the circulation between the lid and the first-row particles closes within this gap</a:t>
            </a: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The flow at the bottom of this circulation is towards the left</a:t>
            </a:r>
            <a:endParaRPr lang="en-US" sz="3200" b="0" strike="noStrike" spc="-1" dirty="0">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Transition A</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p:cNvPicPr/>
          <p:nvPr/>
        </p:nvPicPr>
        <p:blipFill>
          <a:blip r:embed="rId2"/>
          <a:stretch/>
        </p:blipFill>
        <p:spPr>
          <a:xfrm>
            <a:off x="1780380" y="3841114"/>
            <a:ext cx="1294920" cy="742680"/>
          </a:xfrm>
          <a:prstGeom prst="rect">
            <a:avLst/>
          </a:prstGeom>
          <a:ln>
            <a:noFill/>
          </a:ln>
        </p:spPr>
      </p:pic>
      <p:sp>
        <p:nvSpPr>
          <p:cNvPr id="145"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pic>
        <p:nvPicPr>
          <p:cNvPr id="146" name="Picture 145"/>
          <p:cNvPicPr/>
          <p:nvPr/>
        </p:nvPicPr>
        <p:blipFill>
          <a:blip r:embed="rId3"/>
          <a:stretch/>
        </p:blipFill>
        <p:spPr>
          <a:xfrm>
            <a:off x="4351679" y="1261799"/>
            <a:ext cx="5728945" cy="5724217"/>
          </a:xfrm>
          <a:prstGeom prst="rect">
            <a:avLst/>
          </a:prstGeom>
          <a:ln>
            <a:noFill/>
          </a:ln>
        </p:spPr>
      </p:pic>
      <p:sp>
        <p:nvSpPr>
          <p:cNvPr id="147" name="TextShape 2"/>
          <p:cNvSpPr txBox="1"/>
          <p:nvPr/>
        </p:nvSpPr>
        <p:spPr>
          <a:xfrm>
            <a:off x="504000" y="1491840"/>
            <a:ext cx="3976560" cy="55990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3200" b="0" strike="noStrike" spc="-1" dirty="0">
                <a:latin typeface="Times New Roman"/>
              </a:rPr>
              <a:t>From Re = 20 to 50, streamlines get sharper</a:t>
            </a: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This trend cannot continue indefinitely</a:t>
            </a:r>
            <a:endParaRPr lang="en-US" sz="3200" b="0" strike="noStrike" spc="-1" dirty="0">
              <a:latin typeface="Arial"/>
            </a:endParaRPr>
          </a:p>
          <a:p>
            <a:pPr marL="216000" indent="-216000">
              <a:buClr>
                <a:srgbClr val="000000"/>
              </a:buClr>
              <a:buSzPct val="45000"/>
              <a:buFont typeface="Wingdings" charset="2"/>
              <a:buChar char=""/>
            </a:pP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From Re = 50 to 100, the streamlines actually get smoother, </a:t>
            </a:r>
            <a:r>
              <a:rPr lang="en-US" sz="3200" b="0" u="sng" strike="noStrike" spc="-1" dirty="0">
                <a:uFillTx/>
                <a:latin typeface="Times New Roman"/>
              </a:rPr>
              <a:t>and transition B occurs</a:t>
            </a:r>
            <a:endParaRPr lang="en-US" sz="3200" b="0" strike="noStrike" spc="-1" dirty="0">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From Transition A to B</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50" name="TextShape 2"/>
          <p:cNvSpPr txBox="1"/>
          <p:nvPr/>
        </p:nvSpPr>
        <p:spPr>
          <a:xfrm>
            <a:off x="504000" y="1491840"/>
            <a:ext cx="3976560" cy="55990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3200" b="0" strike="noStrike" spc="-1" dirty="0">
                <a:latin typeface="Times New Roman"/>
              </a:rPr>
              <a:t>There is </a:t>
            </a:r>
            <a:r>
              <a:rPr lang="en-US" sz="3200" b="0" i="1" strike="noStrike" spc="-1" dirty="0">
                <a:latin typeface="Times New Roman"/>
              </a:rPr>
              <a:t>primary</a:t>
            </a:r>
            <a:r>
              <a:rPr lang="en-US" sz="3200" b="0" strike="noStrike" spc="-1" dirty="0">
                <a:latin typeface="Times New Roman"/>
              </a:rPr>
              <a:t> </a:t>
            </a:r>
            <a:r>
              <a:rPr lang="en-US" sz="3200" b="0" i="1" strike="noStrike" spc="-1" dirty="0">
                <a:latin typeface="Times New Roman"/>
              </a:rPr>
              <a:t>axis-aligned</a:t>
            </a:r>
            <a:r>
              <a:rPr lang="en-US" sz="3200" b="0" strike="noStrike" spc="-1" dirty="0">
                <a:latin typeface="Times New Roman"/>
              </a:rPr>
              <a:t> channel</a:t>
            </a:r>
            <a:r>
              <a:rPr lang="en-US" sz="3200" spc="-1" dirty="0">
                <a:latin typeface="Times New Roman"/>
              </a:rPr>
              <a:t> </a:t>
            </a:r>
            <a:r>
              <a:rPr lang="en-US" sz="3200" spc="-1" dirty="0">
                <a:latin typeface="Times New Roman"/>
                <a:sym typeface="Wingdings" panose="05000000000000000000" pitchFamily="2" charset="2"/>
              </a:rPr>
              <a:t></a:t>
            </a:r>
            <a:r>
              <a:rPr lang="en-US" sz="3200" b="0" strike="noStrike" spc="-1" dirty="0">
                <a:latin typeface="Times New Roman"/>
              </a:rPr>
              <a:t> sharp streamlines</a:t>
            </a:r>
            <a:endParaRPr lang="en-US" sz="3200" b="0" strike="noStrike" spc="-1" dirty="0">
              <a:latin typeface="Arial"/>
            </a:endParaRPr>
          </a:p>
          <a:p>
            <a:pPr marL="216000" indent="-216000">
              <a:buClr>
                <a:srgbClr val="000000"/>
              </a:buClr>
              <a:buSzPct val="45000"/>
              <a:buFont typeface="Wingdings" charset="2"/>
              <a:buChar char=""/>
            </a:pPr>
            <a:endParaRPr lang="en-US" sz="3200" b="0" strike="noStrike" spc="-1" dirty="0">
              <a:latin typeface="Times New Roman"/>
              <a:ea typeface="SimSun"/>
            </a:endParaRPr>
          </a:p>
          <a:p>
            <a:pPr marL="216000" indent="-216000">
              <a:buClr>
                <a:srgbClr val="000000"/>
              </a:buClr>
              <a:buSzPct val="45000"/>
              <a:buFont typeface="Wingdings" charset="2"/>
              <a:buChar char=""/>
            </a:pPr>
            <a:r>
              <a:rPr lang="en-US" sz="3200" b="0" strike="noStrike" spc="-1" dirty="0">
                <a:latin typeface="Times New Roman"/>
                <a:ea typeface="SimSun"/>
              </a:rPr>
              <a:t>There is also </a:t>
            </a:r>
            <a:r>
              <a:rPr lang="en-US" sz="3200" b="0" i="1" strike="noStrike" spc="-1" dirty="0">
                <a:latin typeface="Times New Roman"/>
                <a:ea typeface="SimSun"/>
              </a:rPr>
              <a:t>secondary</a:t>
            </a:r>
            <a:r>
              <a:rPr lang="en-US" sz="3200" b="0" strike="noStrike" spc="-1" dirty="0">
                <a:latin typeface="Times New Roman"/>
                <a:ea typeface="SimSun"/>
              </a:rPr>
              <a:t> </a:t>
            </a:r>
            <a:r>
              <a:rPr lang="en-US" sz="3200" b="0" i="1" strike="noStrike" spc="-1" dirty="0">
                <a:latin typeface="Times New Roman"/>
              </a:rPr>
              <a:t>diagonal</a:t>
            </a:r>
            <a:r>
              <a:rPr lang="en-US" sz="3200" b="0" strike="noStrike" spc="-1" dirty="0">
                <a:latin typeface="Times New Roman"/>
              </a:rPr>
              <a:t> channel </a:t>
            </a:r>
            <a:r>
              <a:rPr lang="en-US" sz="3200" b="0" strike="noStrike" spc="-1" dirty="0">
                <a:latin typeface="Times New Roman"/>
                <a:sym typeface="Wingdings" panose="05000000000000000000" pitchFamily="2" charset="2"/>
              </a:rPr>
              <a:t> its “activation” causes t</a:t>
            </a:r>
            <a:r>
              <a:rPr lang="en-US" sz="3200" b="0" strike="noStrike" spc="-1" dirty="0">
                <a:latin typeface="Times New Roman"/>
              </a:rPr>
              <a:t>ransition B</a:t>
            </a:r>
            <a:endParaRPr lang="en-US" sz="3200" b="0" strike="noStrike" spc="-1" dirty="0">
              <a:latin typeface="Arial"/>
            </a:endParaRPr>
          </a:p>
        </p:txBody>
      </p:sp>
      <p:pic>
        <p:nvPicPr>
          <p:cNvPr id="151" name="Picture 150"/>
          <p:cNvPicPr/>
          <p:nvPr/>
        </p:nvPicPr>
        <p:blipFill>
          <a:blip r:embed="rId2"/>
          <a:stretch/>
        </p:blipFill>
        <p:spPr>
          <a:xfrm>
            <a:off x="4785840" y="1828800"/>
            <a:ext cx="4723920" cy="4114800"/>
          </a:xfrm>
          <a:prstGeom prst="rect">
            <a:avLst/>
          </a:prstGeom>
          <a:ln>
            <a:noFill/>
          </a:ln>
        </p:spPr>
      </p:pic>
      <p:sp>
        <p:nvSpPr>
          <p:cNvPr id="3" name="Title 2"/>
          <p:cNvSpPr>
            <a:spLocks noGrp="1"/>
          </p:cNvSpPr>
          <p:nvPr>
            <p:ph type="title" idx="10"/>
          </p:nvPr>
        </p:nvSpPr>
        <p:spPr/>
        <p:txBody>
          <a:bodyPr/>
          <a:lstStyle/>
          <a:p>
            <a:pPr algn="l"/>
            <a:r>
              <a:rPr lang="en-US" sz="3600" b="0" spc="-1" dirty="0">
                <a:solidFill>
                  <a:srgbClr val="7030A0"/>
                </a:solidFill>
              </a:rPr>
              <a:t>Hypothesis of Secondary Channel</a:t>
            </a:r>
            <a:endParaRPr lang="en-US" sz="3600"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1260909" y="301320"/>
            <a:ext cx="7936880" cy="468701"/>
          </a:xfrm>
          <a:prstGeom prst="rect">
            <a:avLst/>
          </a:prstGeom>
          <a:noFill/>
          <a:ln>
            <a:noFill/>
          </a:ln>
        </p:spPr>
        <p:txBody>
          <a:bodyPr lIns="0" tIns="0" rIns="0" bIns="0" anchor="ctr"/>
          <a:lstStyle/>
          <a:p>
            <a:endParaRPr lang="en-US" sz="4400" b="0" strike="noStrike" spc="-1" dirty="0">
              <a:latin typeface="Arial"/>
            </a:endParaRPr>
          </a:p>
        </p:txBody>
      </p:sp>
      <p:sp>
        <p:nvSpPr>
          <p:cNvPr id="86" name="TextShape 2"/>
          <p:cNvSpPr txBox="1"/>
          <p:nvPr/>
        </p:nvSpPr>
        <p:spPr>
          <a:xfrm>
            <a:off x="378871" y="1201148"/>
            <a:ext cx="9381146" cy="5372907"/>
          </a:xfrm>
          <a:prstGeom prst="rect">
            <a:avLst/>
          </a:prstGeom>
          <a:noFill/>
          <a:ln>
            <a:noFill/>
          </a:ln>
        </p:spPr>
        <p:txBody>
          <a:bodyPr lIns="0" tIns="0" rIns="0" bIns="0">
            <a:noAutofit/>
          </a:bodyPr>
          <a:lstStyle/>
          <a:p>
            <a:pPr marL="432000" indent="-324000">
              <a:spcBef>
                <a:spcPts val="1417"/>
              </a:spcBef>
              <a:buClr>
                <a:srgbClr val="000000"/>
              </a:buClr>
              <a:buSzPct val="45000"/>
              <a:buFont typeface="Wingdings" charset="2"/>
              <a:buChar char=""/>
            </a:pPr>
            <a:r>
              <a:rPr lang="en-US" sz="2800" b="1" strike="noStrike" spc="-1" dirty="0">
                <a:solidFill>
                  <a:srgbClr val="7030A0"/>
                </a:solidFill>
                <a:latin typeface="Times New Roman"/>
              </a:rPr>
              <a:t>Introduction </a:t>
            </a:r>
          </a:p>
          <a:p>
            <a:pPr marL="908100" lvl="1" indent="-342900">
              <a:buClr>
                <a:srgbClr val="000000"/>
              </a:buClr>
              <a:buSzPct val="45000"/>
              <a:buFont typeface="Wingdings" panose="05000000000000000000" pitchFamily="2" charset="2"/>
              <a:buChar char="Ø"/>
            </a:pPr>
            <a:r>
              <a:rPr lang="en-US" sz="2800" b="0" strike="noStrike" spc="-1" dirty="0">
                <a:latin typeface="Times New Roman"/>
              </a:rPr>
              <a:t>EPIC @ LSU goals </a:t>
            </a:r>
          </a:p>
          <a:p>
            <a:pPr marL="908100" lvl="1" indent="-342900">
              <a:buClr>
                <a:srgbClr val="000000"/>
              </a:buClr>
              <a:buSzPct val="45000"/>
              <a:buFont typeface="Wingdings" panose="05000000000000000000" pitchFamily="2" charset="2"/>
              <a:buChar char="Ø"/>
            </a:pPr>
            <a:r>
              <a:rPr lang="en-US" sz="2800" b="0" strike="noStrike" spc="-1" dirty="0">
                <a:latin typeface="Times New Roman"/>
              </a:rPr>
              <a:t>Long-term goal of this project: </a:t>
            </a:r>
            <a:r>
              <a:rPr lang="en-US" sz="2800" spc="-1" dirty="0">
                <a:latin typeface="Times New Roman"/>
              </a:rPr>
              <a:t>to understand fluid-particle interaction using DNS as a tool </a:t>
            </a:r>
            <a:r>
              <a:rPr lang="en-US" sz="2800" i="1" u="sng" spc="-1" dirty="0">
                <a:latin typeface="Times New Roman"/>
              </a:rPr>
              <a:t>under controlled conditions </a:t>
            </a:r>
            <a:endParaRPr lang="en-US" sz="2800" b="0" i="1" u="sng" strike="noStrike" spc="-1" dirty="0">
              <a:latin typeface="Arial"/>
            </a:endParaRPr>
          </a:p>
          <a:p>
            <a:pPr marL="432000" indent="-324000">
              <a:spcBef>
                <a:spcPts val="600"/>
              </a:spcBef>
              <a:buClr>
                <a:srgbClr val="000000"/>
              </a:buClr>
              <a:buSzPct val="45000"/>
              <a:buFont typeface="Wingdings" charset="2"/>
              <a:buChar char=""/>
            </a:pPr>
            <a:r>
              <a:rPr lang="en-US" sz="2800" b="1" spc="-1" dirty="0">
                <a:solidFill>
                  <a:srgbClr val="7030A0"/>
                </a:solidFill>
                <a:latin typeface="Times New Roman"/>
              </a:rPr>
              <a:t>Methodology – IBM as a tool using </a:t>
            </a:r>
            <a:r>
              <a:rPr lang="en-US" sz="2800" b="1" spc="-1" dirty="0" err="1">
                <a:solidFill>
                  <a:srgbClr val="7030A0"/>
                </a:solidFill>
                <a:latin typeface="Times New Roman"/>
              </a:rPr>
              <a:t>OpenFOAM</a:t>
            </a:r>
            <a:endParaRPr lang="en-US" sz="2800" b="1" spc="-1" dirty="0">
              <a:solidFill>
                <a:srgbClr val="7030A0"/>
              </a:solidFill>
              <a:latin typeface="Times New Roman"/>
            </a:endParaRPr>
          </a:p>
          <a:p>
            <a:pPr marL="432000" indent="-324000">
              <a:spcBef>
                <a:spcPts val="600"/>
              </a:spcBef>
              <a:buClr>
                <a:srgbClr val="000000"/>
              </a:buClr>
              <a:buSzPct val="45000"/>
              <a:buFont typeface="Wingdings" charset="2"/>
              <a:buChar char=""/>
            </a:pPr>
            <a:r>
              <a:rPr lang="en-US" sz="2800" b="1" spc="-1" dirty="0">
                <a:solidFill>
                  <a:srgbClr val="7030A0"/>
                </a:solidFill>
                <a:latin typeface="Times New Roman"/>
              </a:rPr>
              <a:t>Particles in lid-driven cavity as a “closed model system”</a:t>
            </a:r>
          </a:p>
          <a:p>
            <a:pPr marL="966870" lvl="1" indent="-285750">
              <a:buClr>
                <a:srgbClr val="000000"/>
              </a:buClr>
              <a:buSzPct val="75000"/>
              <a:buFont typeface="Wingdings" panose="05000000000000000000" pitchFamily="2" charset="2"/>
              <a:buChar char="Ø"/>
            </a:pPr>
            <a:r>
              <a:rPr lang="en-US" sz="2800" b="0" strike="noStrike" spc="-1" dirty="0">
                <a:latin typeface="Times New Roman"/>
              </a:rPr>
              <a:t>Dynamics of a single particle</a:t>
            </a:r>
            <a:endParaRPr lang="en-US" sz="2800" b="0" strike="noStrike" spc="-1" dirty="0">
              <a:latin typeface="Arial"/>
            </a:endParaRPr>
          </a:p>
          <a:p>
            <a:pPr marL="966870" lvl="1" indent="-285750">
              <a:buClr>
                <a:srgbClr val="000000"/>
              </a:buClr>
              <a:buSzPct val="75000"/>
              <a:buFont typeface="Wingdings" panose="05000000000000000000" pitchFamily="2" charset="2"/>
              <a:buChar char="Ø"/>
            </a:pPr>
            <a:r>
              <a:rPr lang="en-US" sz="2800" b="0" strike="noStrike" spc="-1" dirty="0">
                <a:latin typeface="Times New Roman"/>
              </a:rPr>
              <a:t>Dynamics of a row of five particles</a:t>
            </a:r>
            <a:endParaRPr lang="en-US" sz="2800" b="0" strike="noStrike" spc="-1" dirty="0">
              <a:latin typeface="Arial"/>
            </a:endParaRPr>
          </a:p>
          <a:p>
            <a:pPr marL="966870" lvl="1" indent="-285750">
              <a:buClr>
                <a:srgbClr val="000000"/>
              </a:buClr>
              <a:buSzPct val="75000"/>
              <a:buFont typeface="Wingdings" panose="05000000000000000000" pitchFamily="2" charset="2"/>
              <a:buChar char="Ø"/>
            </a:pPr>
            <a:r>
              <a:rPr lang="en-US" sz="2800" b="0" strike="noStrike" spc="-1" dirty="0">
                <a:latin typeface="Times New Roman"/>
              </a:rPr>
              <a:t>Dynamics of a lattice of particles</a:t>
            </a:r>
          </a:p>
        </p:txBody>
      </p:sp>
      <p:sp>
        <p:nvSpPr>
          <p:cNvPr id="3" name="Title 2"/>
          <p:cNvSpPr>
            <a:spLocks noGrp="1"/>
          </p:cNvSpPr>
          <p:nvPr>
            <p:ph type="title" idx="10"/>
          </p:nvPr>
        </p:nvSpPr>
        <p:spPr>
          <a:xfrm>
            <a:off x="1364331" y="233612"/>
            <a:ext cx="8057295" cy="604115"/>
          </a:xfrm>
        </p:spPr>
        <p:txBody>
          <a:bodyPr/>
          <a:lstStyle/>
          <a:p>
            <a:pPr algn="l"/>
            <a:r>
              <a:rPr lang="en-US" b="0" spc="-1" dirty="0">
                <a:solidFill>
                  <a:srgbClr val="7030A0"/>
                </a:solidFill>
              </a:rPr>
              <a:t>Outline</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53" name="TextShape 2"/>
          <p:cNvSpPr txBox="1"/>
          <p:nvPr/>
        </p:nvSpPr>
        <p:spPr>
          <a:xfrm>
            <a:off x="504000" y="1491840"/>
            <a:ext cx="4281840" cy="55990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3200" b="0" strike="noStrike" spc="-1" dirty="0">
                <a:latin typeface="Times New Roman"/>
              </a:rPr>
              <a:t>The secondary channel disappears if </a:t>
            </a:r>
            <a:r>
              <a:rPr lang="en-US" sz="3200" b="0" i="1" strike="noStrike" spc="-1" dirty="0">
                <a:latin typeface="Times New Roman"/>
              </a:rPr>
              <a:t>r</a:t>
            </a:r>
            <a:r>
              <a:rPr lang="en-US" sz="3200" b="0" strike="noStrike" spc="-1" dirty="0">
                <a:latin typeface="Times New Roman"/>
              </a:rPr>
              <a:t> increases to a critical value </a:t>
            </a:r>
            <a:r>
              <a:rPr lang="en-US" sz="3200" b="0" i="1" strike="noStrike" spc="-1" dirty="0" err="1">
                <a:latin typeface="Times New Roman"/>
              </a:rPr>
              <a:t>rc</a:t>
            </a:r>
            <a:r>
              <a:rPr lang="en-US" sz="3200" b="0" i="1" strike="noStrike" spc="-1" dirty="0">
                <a:latin typeface="Times New Roman"/>
              </a:rPr>
              <a:t> </a:t>
            </a:r>
            <a:r>
              <a:rPr lang="en-US" sz="3200" b="0" strike="noStrike" spc="-1" dirty="0">
                <a:latin typeface="Times New Roman"/>
              </a:rPr>
              <a:t>(by the way, the primary channel still exists at </a:t>
            </a:r>
            <a:r>
              <a:rPr lang="en-US" sz="3200" b="0" i="1" strike="noStrike" spc="-1" dirty="0">
                <a:latin typeface="Times New Roman"/>
              </a:rPr>
              <a:t>r</a:t>
            </a:r>
            <a:r>
              <a:rPr lang="en-US" sz="3200" b="0" strike="noStrike" spc="-1" dirty="0">
                <a:latin typeface="Times New Roman"/>
              </a:rPr>
              <a:t> = </a:t>
            </a:r>
            <a:r>
              <a:rPr lang="en-US" sz="3200" b="0" i="1" strike="noStrike" spc="-1" dirty="0" err="1">
                <a:latin typeface="Times New Roman"/>
              </a:rPr>
              <a:t>rc</a:t>
            </a:r>
            <a:r>
              <a:rPr lang="en-US" sz="3200" b="0" strike="noStrike" spc="-1" dirty="0">
                <a:latin typeface="Times New Roman"/>
              </a:rPr>
              <a:t>)</a:t>
            </a:r>
            <a:endParaRPr lang="en-US" sz="3200" b="0" strike="noStrike" spc="-1" dirty="0">
              <a:latin typeface="Arial"/>
            </a:endParaRPr>
          </a:p>
          <a:p>
            <a:pPr marL="216000" indent="-216000">
              <a:buClr>
                <a:srgbClr val="000000"/>
              </a:buClr>
              <a:buSzPct val="45000"/>
              <a:buFont typeface="Wingdings" charset="2"/>
              <a:buChar char=""/>
            </a:pPr>
            <a:endParaRPr lang="en-US" sz="3200" b="0" strike="noStrike" spc="-1" dirty="0">
              <a:latin typeface="Times New Roman"/>
            </a:endParaRPr>
          </a:p>
          <a:p>
            <a:pPr marL="216000" indent="-216000">
              <a:buClr>
                <a:srgbClr val="000000"/>
              </a:buClr>
              <a:buSzPct val="45000"/>
              <a:buFont typeface="Wingdings" charset="2"/>
              <a:buChar char=""/>
            </a:pPr>
            <a:r>
              <a:rPr lang="en-US" sz="3200" b="0" strike="noStrike" spc="-1" dirty="0">
                <a:latin typeface="Times New Roman"/>
              </a:rPr>
              <a:t>Transition B shall also disappear as </a:t>
            </a:r>
            <a:r>
              <a:rPr lang="en-US" sz="3200" b="0" i="1" strike="noStrike" spc="-1" dirty="0">
                <a:latin typeface="Times New Roman"/>
              </a:rPr>
              <a:t>r</a:t>
            </a:r>
            <a:r>
              <a:rPr lang="en-US" sz="3200" b="0" strike="noStrike" spc="-1" dirty="0">
                <a:latin typeface="Times New Roman"/>
              </a:rPr>
              <a:t> </a:t>
            </a:r>
            <a:r>
              <a:rPr lang="en-US" sz="3200" b="0" strike="noStrike" spc="-1" dirty="0">
                <a:latin typeface="Times New Roman"/>
                <a:sym typeface="Wingdings" panose="05000000000000000000" pitchFamily="2" charset="2"/>
              </a:rPr>
              <a:t></a:t>
            </a:r>
            <a:r>
              <a:rPr lang="en-US" sz="3200" b="0" strike="noStrike" spc="-1" dirty="0">
                <a:latin typeface="Times New Roman"/>
              </a:rPr>
              <a:t> </a:t>
            </a:r>
            <a:r>
              <a:rPr lang="en-US" sz="3200" b="0" i="1" strike="noStrike" spc="-1" dirty="0" err="1">
                <a:latin typeface="Times New Roman"/>
              </a:rPr>
              <a:t>rc</a:t>
            </a:r>
            <a:endParaRPr lang="en-US" sz="3200" b="0" strike="noStrike" spc="-1" dirty="0">
              <a:latin typeface="Arial"/>
            </a:endParaRPr>
          </a:p>
        </p:txBody>
      </p:sp>
      <p:pic>
        <p:nvPicPr>
          <p:cNvPr id="154" name="Picture 153"/>
          <p:cNvPicPr/>
          <p:nvPr/>
        </p:nvPicPr>
        <p:blipFill>
          <a:blip r:embed="rId2"/>
          <a:stretch/>
        </p:blipFill>
        <p:spPr>
          <a:xfrm>
            <a:off x="4785840" y="1828800"/>
            <a:ext cx="4723920" cy="4114800"/>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Test of Hypothesis</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pic>
        <p:nvPicPr>
          <p:cNvPr id="156" name="Picture 155"/>
          <p:cNvPicPr/>
          <p:nvPr/>
        </p:nvPicPr>
        <p:blipFill>
          <a:blip r:embed="rId2"/>
          <a:stretch/>
        </p:blipFill>
        <p:spPr>
          <a:xfrm>
            <a:off x="1303560" y="1359837"/>
            <a:ext cx="7634160" cy="5402880"/>
          </a:xfrm>
          <a:prstGeom prst="rect">
            <a:avLst/>
          </a:prstGeom>
          <a:ln>
            <a:noFill/>
          </a:ln>
        </p:spPr>
      </p:pic>
      <p:sp>
        <p:nvSpPr>
          <p:cNvPr id="157" name="TextShape 2"/>
          <p:cNvSpPr txBox="1"/>
          <p:nvPr/>
        </p:nvSpPr>
        <p:spPr>
          <a:xfrm>
            <a:off x="5120640" y="2228040"/>
            <a:ext cx="3474720" cy="515160"/>
          </a:xfrm>
          <a:prstGeom prst="rect">
            <a:avLst/>
          </a:prstGeom>
          <a:noFill/>
          <a:ln>
            <a:solidFill>
              <a:srgbClr val="000000"/>
            </a:solidFill>
            <a:custDash/>
          </a:ln>
        </p:spPr>
        <p:txBody>
          <a:bodyPr lIns="90000" tIns="45000" rIns="90000" bIns="45000"/>
          <a:lstStyle/>
          <a:p>
            <a:pPr>
              <a:lnSpc>
                <a:spcPct val="108000"/>
              </a:lnSpc>
              <a:spcAft>
                <a:spcPts val="799"/>
              </a:spcAft>
            </a:pPr>
            <a:r>
              <a:rPr lang="en-US" sz="2800" b="0" strike="noStrike" spc="-1" dirty="0">
                <a:latin typeface="Times New Roman"/>
                <a:ea typeface="等线;YaHei Consolas Hybrid"/>
              </a:rPr>
              <a:t>Transition B delayed</a:t>
            </a:r>
            <a:endParaRPr lang="en-US" sz="2800" b="0" strike="noStrike" spc="-1" dirty="0">
              <a:latin typeface="Arial"/>
            </a:endParaRPr>
          </a:p>
        </p:txBody>
      </p:sp>
      <p:sp>
        <p:nvSpPr>
          <p:cNvPr id="158" name="TextShape 3"/>
          <p:cNvSpPr txBox="1"/>
          <p:nvPr/>
        </p:nvSpPr>
        <p:spPr>
          <a:xfrm>
            <a:off x="4913280" y="3108960"/>
            <a:ext cx="3474720" cy="515160"/>
          </a:xfrm>
          <a:prstGeom prst="rect">
            <a:avLst/>
          </a:prstGeom>
          <a:noFill/>
          <a:ln>
            <a:solidFill>
              <a:srgbClr val="000000"/>
            </a:solidFill>
            <a:custDash/>
          </a:ln>
        </p:spPr>
        <p:txBody>
          <a:bodyPr lIns="90000" tIns="45000" rIns="90000" bIns="45000"/>
          <a:lstStyle/>
          <a:p>
            <a:pPr>
              <a:lnSpc>
                <a:spcPct val="108000"/>
              </a:lnSpc>
              <a:spcAft>
                <a:spcPts val="799"/>
              </a:spcAft>
            </a:pPr>
            <a:r>
              <a:rPr lang="en-US" sz="2800" b="0" strike="noStrike" spc="-1" dirty="0">
                <a:latin typeface="Times New Roman"/>
                <a:ea typeface="等线;YaHei Consolas Hybrid"/>
              </a:rPr>
              <a:t>Original </a:t>
            </a:r>
            <a:r>
              <a:rPr lang="en-US" sz="2800" b="0" i="1" strike="noStrike" spc="-1" dirty="0">
                <a:latin typeface="Times New Roman"/>
                <a:ea typeface="等线;YaHei Consolas Hybrid"/>
              </a:rPr>
              <a:t>r</a:t>
            </a:r>
            <a:r>
              <a:rPr lang="en-US" sz="2800" b="0" strike="noStrike" spc="-1" dirty="0">
                <a:latin typeface="Times New Roman"/>
                <a:ea typeface="等线;YaHei Consolas Hybrid"/>
              </a:rPr>
              <a:t> = </a:t>
            </a:r>
            <a:r>
              <a:rPr lang="en-US" sz="2800" b="0" i="1" strike="noStrike" spc="-1" dirty="0">
                <a:latin typeface="Times New Roman"/>
                <a:ea typeface="等线;YaHei Consolas Hybrid"/>
              </a:rPr>
              <a:t>r0</a:t>
            </a:r>
            <a:r>
              <a:rPr lang="en-US" sz="2800" b="0" strike="noStrike" spc="-1" dirty="0">
                <a:latin typeface="Times New Roman"/>
                <a:ea typeface="等线;YaHei Consolas Hybrid"/>
              </a:rPr>
              <a:t> = 0.05</a:t>
            </a:r>
            <a:endParaRPr lang="en-US" sz="2800" b="0" strike="noStrike" spc="-1" dirty="0">
              <a:latin typeface="Arial"/>
            </a:endParaRPr>
          </a:p>
        </p:txBody>
      </p:sp>
      <p:sp>
        <p:nvSpPr>
          <p:cNvPr id="159" name="TextShape 4"/>
          <p:cNvSpPr txBox="1"/>
          <p:nvPr/>
        </p:nvSpPr>
        <p:spPr>
          <a:xfrm>
            <a:off x="4389120" y="1563480"/>
            <a:ext cx="4222800" cy="630720"/>
          </a:xfrm>
          <a:prstGeom prst="rect">
            <a:avLst/>
          </a:prstGeom>
          <a:noFill/>
          <a:ln>
            <a:solidFill>
              <a:srgbClr val="000000"/>
            </a:solidFill>
            <a:custDash/>
          </a:ln>
        </p:spPr>
        <p:txBody>
          <a:bodyPr lIns="90000" tIns="45000" rIns="90000" bIns="45000"/>
          <a:lstStyle/>
          <a:p>
            <a:pPr>
              <a:lnSpc>
                <a:spcPct val="108000"/>
              </a:lnSpc>
              <a:spcAft>
                <a:spcPts val="799"/>
              </a:spcAft>
            </a:pPr>
            <a:r>
              <a:rPr lang="en-US" sz="2800" b="0" strike="noStrike" spc="-1" dirty="0">
                <a:latin typeface="Times New Roman"/>
                <a:ea typeface="等线;YaHei Consolas Hybrid"/>
              </a:rPr>
              <a:t>Transition B disappears</a:t>
            </a:r>
            <a:endParaRPr lang="en-US" sz="2800" b="0" strike="noStrike" spc="-1" dirty="0">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Two larger particle radius (</a:t>
            </a:r>
            <a:r>
              <a:rPr lang="en-US" b="0" spc="-1" dirty="0" err="1">
                <a:solidFill>
                  <a:srgbClr val="7030A0"/>
                </a:solidFill>
              </a:rPr>
              <a:t>rect</a:t>
            </a:r>
            <a:r>
              <a:rPr lang="en-US" b="0" spc="-1" dirty="0">
                <a:solidFill>
                  <a:srgbClr val="7030A0"/>
                </a:solidFill>
              </a:rPr>
              <a:t>)</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pic>
        <p:nvPicPr>
          <p:cNvPr id="161" name="Picture 160"/>
          <p:cNvPicPr/>
          <p:nvPr/>
        </p:nvPicPr>
        <p:blipFill>
          <a:blip r:embed="rId2"/>
          <a:stretch/>
        </p:blipFill>
        <p:spPr>
          <a:xfrm>
            <a:off x="1299930" y="1372500"/>
            <a:ext cx="7680960" cy="5425200"/>
          </a:xfrm>
          <a:prstGeom prst="rect">
            <a:avLst/>
          </a:prstGeom>
          <a:ln>
            <a:noFill/>
          </a:ln>
        </p:spPr>
      </p:pic>
      <p:sp>
        <p:nvSpPr>
          <p:cNvPr id="162" name="TextShape 2"/>
          <p:cNvSpPr txBox="1"/>
          <p:nvPr/>
        </p:nvSpPr>
        <p:spPr>
          <a:xfrm>
            <a:off x="3566160" y="3402720"/>
            <a:ext cx="3474720" cy="1364760"/>
          </a:xfrm>
          <a:prstGeom prst="rect">
            <a:avLst/>
          </a:prstGeom>
          <a:noFill/>
          <a:ln>
            <a:solidFill>
              <a:srgbClr val="000000"/>
            </a:solidFill>
            <a:custDash/>
          </a:ln>
        </p:spPr>
        <p:txBody>
          <a:bodyPr lIns="90000" tIns="45000" rIns="90000" bIns="45000"/>
          <a:lstStyle/>
          <a:p>
            <a:pPr algn="ctr">
              <a:lnSpc>
                <a:spcPct val="108000"/>
              </a:lnSpc>
              <a:spcAft>
                <a:spcPts val="799"/>
              </a:spcAft>
            </a:pPr>
            <a:r>
              <a:rPr lang="en-US" sz="2800" b="0" strike="noStrike" spc="-1">
                <a:latin typeface="Times New Roman"/>
                <a:ea typeface="等线;YaHei Consolas Hybrid"/>
              </a:rPr>
              <a:t>As Re↑, particles always return to clockwise rotation</a:t>
            </a:r>
            <a:endParaRPr lang="en-US" sz="2800" b="0" strike="noStrike" spc="-1">
              <a:latin typeface="Arial"/>
            </a:endParaRPr>
          </a:p>
        </p:txBody>
      </p:sp>
      <p:pic>
        <p:nvPicPr>
          <p:cNvPr id="163" name="Picture 162"/>
          <p:cNvPicPr/>
          <p:nvPr/>
        </p:nvPicPr>
        <p:blipFill>
          <a:blip r:embed="rId3"/>
          <a:stretch/>
        </p:blipFill>
        <p:spPr>
          <a:xfrm rot="16200000">
            <a:off x="5304600" y="1801440"/>
            <a:ext cx="642240" cy="514080"/>
          </a:xfrm>
          <a:prstGeom prst="rect">
            <a:avLst/>
          </a:prstGeom>
          <a:ln>
            <a:noFill/>
          </a:ln>
        </p:spPr>
      </p:pic>
      <p:sp>
        <p:nvSpPr>
          <p:cNvPr id="164" name="TextShape 3"/>
          <p:cNvSpPr txBox="1"/>
          <p:nvPr/>
        </p:nvSpPr>
        <p:spPr>
          <a:xfrm>
            <a:off x="4790880" y="1501920"/>
            <a:ext cx="1737360" cy="354240"/>
          </a:xfrm>
          <a:prstGeom prst="rect">
            <a:avLst/>
          </a:prstGeom>
          <a:noFill/>
          <a:ln>
            <a:noFill/>
          </a:ln>
        </p:spPr>
        <p:txBody>
          <a:bodyPr lIns="90000" tIns="45000" rIns="90000" bIns="45000"/>
          <a:lstStyle/>
          <a:p>
            <a:r>
              <a:rPr lang="en-US" sz="1800" b="0" strike="noStrike" spc="-1">
                <a:latin typeface="Arial"/>
              </a:rPr>
              <a:t>Transition B</a:t>
            </a:r>
            <a:r>
              <a:rPr lang="en-US" sz="1800" b="1" strike="noStrike" spc="-1">
                <a:latin typeface="Arial"/>
              </a:rPr>
              <a:t>??</a:t>
            </a:r>
            <a:endParaRPr lang="en-US" sz="1800" b="0" strike="noStrike" spc="-1">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Two larger particle radius (tri)</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pic>
        <p:nvPicPr>
          <p:cNvPr id="166" name="Picture 165"/>
          <p:cNvPicPr/>
          <p:nvPr/>
        </p:nvPicPr>
        <p:blipFill>
          <a:blip r:embed="rId2"/>
          <a:stretch/>
        </p:blipFill>
        <p:spPr>
          <a:xfrm>
            <a:off x="4297679" y="1164240"/>
            <a:ext cx="5782945" cy="5809584"/>
          </a:xfrm>
          <a:prstGeom prst="rect">
            <a:avLst/>
          </a:prstGeom>
          <a:ln>
            <a:noFill/>
          </a:ln>
        </p:spPr>
      </p:pic>
      <p:sp>
        <p:nvSpPr>
          <p:cNvPr id="167" name="TextShape 2"/>
          <p:cNvSpPr txBox="1"/>
          <p:nvPr/>
        </p:nvSpPr>
        <p:spPr>
          <a:xfrm>
            <a:off x="504000" y="1492200"/>
            <a:ext cx="4080192" cy="55990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800" b="0" strike="noStrike" spc="-1" dirty="0">
                <a:latin typeface="Times New Roman"/>
              </a:rPr>
              <a:t>No secondary channel to activate</a:t>
            </a:r>
            <a:endParaRPr lang="en-US" sz="2800" b="0" strike="noStrike" spc="-1" dirty="0">
              <a:latin typeface="Arial"/>
            </a:endParaRPr>
          </a:p>
          <a:p>
            <a:pPr marL="216000" indent="-216000">
              <a:buClr>
                <a:srgbClr val="000000"/>
              </a:buClr>
              <a:buSzPct val="45000"/>
              <a:buFont typeface="Wingdings" charset="2"/>
              <a:buChar char=""/>
            </a:pPr>
            <a:r>
              <a:rPr lang="en-US" sz="2800" b="0" strike="noStrike" spc="-1" dirty="0">
                <a:latin typeface="Times New Roman"/>
              </a:rPr>
              <a:t>“Transition B” is caused by the closing and re-opening of the circulation between the lid and first-row particles</a:t>
            </a:r>
          </a:p>
          <a:p>
            <a:pPr marL="216000" indent="-216000">
              <a:buClr>
                <a:srgbClr val="000000"/>
              </a:buClr>
              <a:buSzPct val="45000"/>
              <a:buFont typeface="Wingdings" charset="2"/>
              <a:buChar char=""/>
            </a:pPr>
            <a:endParaRPr lang="en-US" sz="2800" b="0" strike="noStrike" spc="-1" dirty="0">
              <a:latin typeface="Arial"/>
            </a:endParaRPr>
          </a:p>
          <a:p>
            <a:pPr marL="216000" indent="-216000">
              <a:buClr>
                <a:srgbClr val="000000"/>
              </a:buClr>
              <a:buSzPct val="45000"/>
              <a:buFont typeface="Wingdings" charset="2"/>
              <a:buChar char=""/>
            </a:pPr>
            <a:r>
              <a:rPr lang="en-US" sz="2800" b="0" strike="noStrike" spc="-1" dirty="0">
                <a:latin typeface="Times New Roman"/>
              </a:rPr>
              <a:t>The Re = 150 pattern after “transition B” is similar to Re = 10 pattern</a:t>
            </a:r>
            <a:endParaRPr lang="en-US" sz="2800" b="0" strike="noStrike" spc="-1" dirty="0">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A Different “Transition B”</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169" name="TextShape 2"/>
          <p:cNvSpPr txBox="1"/>
          <p:nvPr/>
        </p:nvSpPr>
        <p:spPr>
          <a:xfrm>
            <a:off x="504000" y="1492200"/>
            <a:ext cx="8914320" cy="55990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3200" b="0" strike="noStrike" spc="-1" dirty="0">
                <a:latin typeface="Times New Roman"/>
                <a:ea typeface="SimSun"/>
              </a:rPr>
              <a:t>Reversal of particles’ rotation is common as their </a:t>
            </a:r>
            <a:r>
              <a:rPr lang="en-US" sz="3200" b="0" strike="noStrike" spc="-1" dirty="0">
                <a:latin typeface="Times New Roman"/>
              </a:rPr>
              <a:t>arrangement is changed</a:t>
            </a: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The triangular lattice behaves consistently as flow condition (Re) changes</a:t>
            </a: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Due to the secondary channel, the rectangular lattice has non-trivial phase transition as particle size changes</a:t>
            </a:r>
            <a:endParaRPr lang="en-US" sz="3200" b="0" strike="noStrike" spc="-1" dirty="0">
              <a:latin typeface="Arial"/>
            </a:endParaRPr>
          </a:p>
          <a:p>
            <a:pPr marL="216000" indent="-216000">
              <a:buClr>
                <a:srgbClr val="000000"/>
              </a:buClr>
              <a:buSzPct val="45000"/>
              <a:buFont typeface="Wingdings" charset="2"/>
              <a:buChar char=""/>
            </a:pPr>
            <a:endParaRPr lang="en-US" sz="3200" b="0" strike="noStrike" spc="-1" dirty="0">
              <a:latin typeface="Arial"/>
            </a:endParaRPr>
          </a:p>
          <a:p>
            <a:pPr marL="216000" indent="-216000">
              <a:buClr>
                <a:srgbClr val="000000"/>
              </a:buClr>
              <a:buSzPct val="45000"/>
              <a:buFont typeface="Wingdings" charset="2"/>
              <a:buChar char=""/>
            </a:pPr>
            <a:r>
              <a:rPr lang="en-US" sz="3200" b="0" strike="noStrike" spc="-1" dirty="0">
                <a:latin typeface="Times New Roman"/>
              </a:rPr>
              <a:t>More degrees of freedom and complex shapes in the future</a:t>
            </a:r>
            <a:endParaRPr lang="en-US" sz="3200" b="0" strike="noStrike" spc="-1" dirty="0">
              <a:latin typeface="Arial"/>
            </a:endParaRPr>
          </a:p>
        </p:txBody>
      </p:sp>
      <p:sp>
        <p:nvSpPr>
          <p:cNvPr id="3" name="Title 2"/>
          <p:cNvSpPr>
            <a:spLocks noGrp="1"/>
          </p:cNvSpPr>
          <p:nvPr>
            <p:ph type="title" idx="10"/>
          </p:nvPr>
        </p:nvSpPr>
        <p:spPr/>
        <p:txBody>
          <a:bodyPr/>
          <a:lstStyle/>
          <a:p>
            <a:pPr algn="l"/>
            <a:r>
              <a:rPr lang="en-US" b="0" spc="-1" dirty="0">
                <a:solidFill>
                  <a:srgbClr val="7030A0"/>
                </a:solidFill>
              </a:rPr>
              <a:t>Conclusion</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3375258" y="278027"/>
            <a:ext cx="3336480" cy="642551"/>
          </a:xfrm>
          <a:prstGeom prst="rect">
            <a:avLst/>
          </a:prstGeom>
          <a:noFill/>
          <a:ln>
            <a:noFill/>
          </a:ln>
        </p:spPr>
        <p:txBody>
          <a:bodyPr lIns="0" tIns="0" rIns="0" bIns="0" anchor="ctr"/>
          <a:lstStyle/>
          <a:p>
            <a:pPr algn="ctr"/>
            <a:r>
              <a:rPr lang="en-US" sz="5400" b="0" i="1" strike="noStrike" spc="-1" dirty="0">
                <a:solidFill>
                  <a:srgbClr val="7030A0"/>
                </a:solidFill>
                <a:latin typeface="Times New Roman"/>
              </a:rPr>
              <a:t>Thanks!</a:t>
            </a:r>
            <a:endParaRPr lang="en-US" sz="5400" b="0" strike="noStrike" spc="-1" dirty="0">
              <a:solidFill>
                <a:srgbClr val="7030A0"/>
              </a:solidFill>
              <a:latin typeface="Arial"/>
            </a:endParaRPr>
          </a:p>
        </p:txBody>
      </p:sp>
      <p:pic>
        <p:nvPicPr>
          <p:cNvPr id="171" name="Picture 170"/>
          <p:cNvPicPr/>
          <p:nvPr/>
        </p:nvPicPr>
        <p:blipFill>
          <a:blip r:embed="rId2"/>
          <a:stretch/>
        </p:blipFill>
        <p:spPr>
          <a:xfrm>
            <a:off x="156780" y="1323856"/>
            <a:ext cx="2103120" cy="3232080"/>
          </a:xfrm>
          <a:prstGeom prst="rect">
            <a:avLst/>
          </a:prstGeom>
          <a:ln>
            <a:noFill/>
          </a:ln>
        </p:spPr>
      </p:pic>
      <p:pic>
        <p:nvPicPr>
          <p:cNvPr id="172" name="Picture 171"/>
          <p:cNvPicPr/>
          <p:nvPr/>
        </p:nvPicPr>
        <p:blipFill>
          <a:blip r:embed="rId3"/>
          <a:stretch/>
        </p:blipFill>
        <p:spPr>
          <a:xfrm>
            <a:off x="156780" y="4770720"/>
            <a:ext cx="4336920" cy="898560"/>
          </a:xfrm>
          <a:prstGeom prst="rect">
            <a:avLst/>
          </a:prstGeom>
          <a:ln>
            <a:noFill/>
          </a:ln>
        </p:spPr>
      </p:pic>
      <p:pic>
        <p:nvPicPr>
          <p:cNvPr id="173" name="Picture 172"/>
          <p:cNvPicPr/>
          <p:nvPr/>
        </p:nvPicPr>
        <p:blipFill>
          <a:blip r:embed="rId4"/>
          <a:stretch/>
        </p:blipFill>
        <p:spPr>
          <a:xfrm>
            <a:off x="156780" y="5724886"/>
            <a:ext cx="6217920" cy="1029240"/>
          </a:xfrm>
          <a:prstGeom prst="rect">
            <a:avLst/>
          </a:prstGeom>
          <a:ln>
            <a:no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690" r="11413"/>
          <a:stretch/>
        </p:blipFill>
        <p:spPr>
          <a:xfrm>
            <a:off x="2640974" y="2196188"/>
            <a:ext cx="6938119" cy="2228374"/>
          </a:xfrm>
          <a:prstGeom prst="rect">
            <a:avLst/>
          </a:prstGeom>
        </p:spPr>
      </p:pic>
      <p:sp>
        <p:nvSpPr>
          <p:cNvPr id="7" name="TextShape 1"/>
          <p:cNvSpPr txBox="1"/>
          <p:nvPr/>
        </p:nvSpPr>
        <p:spPr>
          <a:xfrm>
            <a:off x="2640974" y="1559478"/>
            <a:ext cx="6527739" cy="642551"/>
          </a:xfrm>
          <a:prstGeom prst="rect">
            <a:avLst/>
          </a:prstGeom>
          <a:noFill/>
          <a:ln>
            <a:noFill/>
          </a:ln>
        </p:spPr>
        <p:txBody>
          <a:bodyPr lIns="0" tIns="0" rIns="0" bIns="0" anchor="ctr"/>
          <a:lstStyle/>
          <a:p>
            <a:pPr algn="ctr"/>
            <a:r>
              <a:rPr lang="en-US" sz="4000" b="0" i="1" strike="noStrike" spc="-1" dirty="0">
                <a:solidFill>
                  <a:srgbClr val="7030A0"/>
                </a:solidFill>
                <a:latin typeface="Times New Roman"/>
              </a:rPr>
              <a:t>The EPIC group at LSU</a:t>
            </a:r>
            <a:endParaRPr lang="en-US" sz="4000" b="0" strike="noStrike" spc="-1" dirty="0">
              <a:solidFill>
                <a:srgbClr val="7030A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1260909" y="301320"/>
            <a:ext cx="7936880" cy="468701"/>
          </a:xfrm>
          <a:prstGeom prst="rect">
            <a:avLst/>
          </a:prstGeom>
          <a:noFill/>
          <a:ln>
            <a:noFill/>
          </a:ln>
        </p:spPr>
        <p:txBody>
          <a:bodyPr lIns="0" tIns="0" rIns="0" bIns="0" anchor="ctr"/>
          <a:lstStyle/>
          <a:p>
            <a:endParaRPr lang="en-US" sz="4400" b="0" strike="noStrike" spc="-1" dirty="0">
              <a:latin typeface="Arial"/>
            </a:endParaRPr>
          </a:p>
        </p:txBody>
      </p:sp>
      <p:sp>
        <p:nvSpPr>
          <p:cNvPr id="3" name="Title 2"/>
          <p:cNvSpPr>
            <a:spLocks noGrp="1"/>
          </p:cNvSpPr>
          <p:nvPr>
            <p:ph type="title" idx="10"/>
          </p:nvPr>
        </p:nvSpPr>
        <p:spPr>
          <a:xfrm>
            <a:off x="1364331" y="233612"/>
            <a:ext cx="8057295" cy="604115"/>
          </a:xfrm>
        </p:spPr>
        <p:txBody>
          <a:bodyPr/>
          <a:lstStyle/>
          <a:p>
            <a:pPr algn="l"/>
            <a:r>
              <a:rPr lang="en-US" b="0" spc="-1" dirty="0">
                <a:solidFill>
                  <a:srgbClr val="7030A0"/>
                </a:solidFill>
              </a:rPr>
              <a:t>EPIC @ LSU - Vision</a:t>
            </a:r>
            <a:endParaRPr lang="en-US" dirty="0">
              <a:solidFill>
                <a:srgbClr val="7030A0"/>
              </a:solidFill>
            </a:endParaRPr>
          </a:p>
        </p:txBody>
      </p:sp>
      <p:grpSp>
        <p:nvGrpSpPr>
          <p:cNvPr id="5" name="Group 4"/>
          <p:cNvGrpSpPr>
            <a:grpSpLocks noChangeAspect="1"/>
          </p:cNvGrpSpPr>
          <p:nvPr/>
        </p:nvGrpSpPr>
        <p:grpSpPr>
          <a:xfrm>
            <a:off x="4534929" y="1123297"/>
            <a:ext cx="5105866" cy="5187260"/>
            <a:chOff x="365755" y="1085971"/>
            <a:chExt cx="4323600" cy="439252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5" y="1085971"/>
              <a:ext cx="4282562" cy="1952504"/>
            </a:xfrm>
            <a:prstGeom prst="rect">
              <a:avLst/>
            </a:prstGeom>
          </p:spPr>
        </p:pic>
        <p:grpSp>
          <p:nvGrpSpPr>
            <p:cNvPr id="7" name="Group 6"/>
            <p:cNvGrpSpPr>
              <a:grpSpLocks noChangeAspect="1"/>
            </p:cNvGrpSpPr>
            <p:nvPr/>
          </p:nvGrpSpPr>
          <p:grpSpPr>
            <a:xfrm>
              <a:off x="442072" y="3138831"/>
              <a:ext cx="1150196" cy="2339663"/>
              <a:chOff x="8258020" y="2173653"/>
              <a:chExt cx="2139149" cy="4351338"/>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51836"/>
              <a:stretch/>
            </p:blipFill>
            <p:spPr>
              <a:xfrm>
                <a:off x="8258020" y="2173653"/>
                <a:ext cx="2139149" cy="2190599"/>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4405"/>
              <a:stretch/>
            </p:blipFill>
            <p:spPr>
              <a:xfrm>
                <a:off x="8315058" y="4334392"/>
                <a:ext cx="2025071" cy="2190599"/>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35529"/>
            <a:stretch/>
          </p:blipFill>
          <p:spPr>
            <a:xfrm>
              <a:off x="1622937" y="3166009"/>
              <a:ext cx="1982086" cy="2301362"/>
            </a:xfrm>
            <a:prstGeom prst="rect">
              <a:avLst/>
            </a:prstGeom>
          </p:spPr>
        </p:pic>
        <p:grpSp>
          <p:nvGrpSpPr>
            <p:cNvPr id="9" name="Group 8"/>
            <p:cNvGrpSpPr>
              <a:grpSpLocks noChangeAspect="1"/>
            </p:cNvGrpSpPr>
            <p:nvPr/>
          </p:nvGrpSpPr>
          <p:grpSpPr>
            <a:xfrm>
              <a:off x="3592440" y="3101204"/>
              <a:ext cx="1096915" cy="2366167"/>
              <a:chOff x="1143000" y="2403008"/>
              <a:chExt cx="3014472" cy="6502548"/>
            </a:xfrm>
          </p:grpSpPr>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49956"/>
              <a:stretch/>
            </p:blipFill>
            <p:spPr>
              <a:xfrm>
                <a:off x="1143000" y="2403008"/>
                <a:ext cx="3014472" cy="3321884"/>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r="80724" b="10985"/>
              <a:stretch/>
            </p:blipFill>
            <p:spPr>
              <a:xfrm>
                <a:off x="1207013" y="5761379"/>
                <a:ext cx="2886445" cy="3144177"/>
              </a:xfrm>
              <a:prstGeom prst="rect">
                <a:avLst/>
              </a:prstGeom>
            </p:spPr>
          </p:pic>
        </p:grpSp>
      </p:grpSp>
      <p:sp>
        <p:nvSpPr>
          <p:cNvPr id="2" name="TextBox 1"/>
          <p:cNvSpPr txBox="1"/>
          <p:nvPr/>
        </p:nvSpPr>
        <p:spPr>
          <a:xfrm>
            <a:off x="4625054" y="6336883"/>
            <a:ext cx="5015741" cy="830997"/>
          </a:xfrm>
          <a:prstGeom prst="rect">
            <a:avLst/>
          </a:prstGeom>
          <a:noFill/>
        </p:spPr>
        <p:txBody>
          <a:bodyPr wrap="square" rtlCol="0">
            <a:spAutoFit/>
          </a:bodyPr>
          <a:lstStyle/>
          <a:p>
            <a:r>
              <a:rPr lang="en-US" sz="1600" dirty="0"/>
              <a:t>Detailed validation studies for particulate systems</a:t>
            </a:r>
          </a:p>
          <a:p>
            <a:r>
              <a:rPr lang="en-US" sz="1600" dirty="0"/>
              <a:t>Rayleigh-Taylor, Rotating drum, Suspension droplet dynamics, Pulsed fluidized beds</a:t>
            </a:r>
          </a:p>
        </p:txBody>
      </p:sp>
      <p:pic>
        <p:nvPicPr>
          <p:cNvPr id="15" name="Content Placeholder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218" y="1159230"/>
            <a:ext cx="4170501" cy="3366708"/>
          </a:xfrm>
          <a:prstGeom prst="rect">
            <a:avLst/>
          </a:prstGeom>
          <a:ln>
            <a:solidFill>
              <a:srgbClr val="7030A0"/>
            </a:solidFill>
          </a:ln>
        </p:spPr>
      </p:pic>
      <p:sp>
        <p:nvSpPr>
          <p:cNvPr id="4" name="TextBox 3"/>
          <p:cNvSpPr txBox="1"/>
          <p:nvPr/>
        </p:nvSpPr>
        <p:spPr>
          <a:xfrm>
            <a:off x="253218" y="4544472"/>
            <a:ext cx="4170501" cy="2585323"/>
          </a:xfrm>
          <a:prstGeom prst="rect">
            <a:avLst/>
          </a:prstGeom>
          <a:noFill/>
          <a:ln>
            <a:solidFill>
              <a:srgbClr val="7030A0"/>
            </a:solidFill>
          </a:ln>
        </p:spPr>
        <p:txBody>
          <a:bodyPr wrap="square" rtlCol="0">
            <a:spAutoFit/>
          </a:bodyPr>
          <a:lstStyle/>
          <a:p>
            <a:r>
              <a:rPr lang="en-US" sz="1600" b="1" dirty="0">
                <a:solidFill>
                  <a:srgbClr val="7030A0"/>
                </a:solidFill>
              </a:rPr>
              <a:t>EPIC@LSU Vision:</a:t>
            </a:r>
          </a:p>
          <a:p>
            <a:pPr marL="285750" indent="-285750">
              <a:buFont typeface="Wingdings" panose="05000000000000000000" pitchFamily="2" charset="2"/>
              <a:buChar char="Ø"/>
            </a:pPr>
            <a:r>
              <a:rPr lang="en-US" sz="1600" dirty="0"/>
              <a:t>Apply existing multiphase flow models to understand and improve plant operations – pragmatic in us!</a:t>
            </a:r>
          </a:p>
          <a:p>
            <a:pPr marL="285750" indent="-285750">
              <a:buFont typeface="Wingdings" panose="05000000000000000000" pitchFamily="2" charset="2"/>
              <a:buChar char="Ø"/>
            </a:pPr>
            <a:r>
              <a:rPr lang="en-US" sz="1600" dirty="0"/>
              <a:t>Develop modelling &amp; simulation tools applicable at various scales (DNS,DEM,TFM) and validate them with detailed data, often with structured transitions to improve model fidelity – skeptical in us!</a:t>
            </a:r>
          </a:p>
        </p:txBody>
      </p:sp>
    </p:spTree>
    <p:extLst>
      <p:ext uri="{BB962C8B-B14F-4D97-AF65-F5344CB8AC3E}">
        <p14:creationId xmlns:p14="http://schemas.microsoft.com/office/powerpoint/2010/main" val="362705655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p:nvPr>
        </p:nvSpPr>
        <p:spPr>
          <a:xfrm>
            <a:off x="218389" y="1121250"/>
            <a:ext cx="4809144" cy="33894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7030A0"/>
            </a:solidFill>
          </a:ln>
        </p:spPr>
        <p:txBody>
          <a:bodyPr>
            <a:normAutofit fontScale="62500" lnSpcReduction="20000"/>
          </a:bodyPr>
          <a:lstStyle/>
          <a:p>
            <a:pPr marL="0" indent="0" algn="just">
              <a:lnSpc>
                <a:spcPct val="120000"/>
              </a:lnSpc>
              <a:spcBef>
                <a:spcPts val="0"/>
              </a:spcBef>
              <a:buNone/>
            </a:pPr>
            <a:r>
              <a:rPr lang="en-US" sz="2400" dirty="0"/>
              <a:t>From the conceptual framework of Richardson </a:t>
            </a:r>
          </a:p>
          <a:p>
            <a:pPr algn="ctr">
              <a:lnSpc>
                <a:spcPct val="120000"/>
              </a:lnSpc>
              <a:spcBef>
                <a:spcPts val="0"/>
              </a:spcBef>
            </a:pPr>
            <a:br>
              <a:rPr lang="en-US" sz="2400" dirty="0"/>
            </a:br>
            <a:r>
              <a:rPr lang="en-US" sz="2400" dirty="0">
                <a:solidFill>
                  <a:srgbClr val="7030A0"/>
                </a:solidFill>
              </a:rPr>
              <a:t>Big whorls have little whorls </a:t>
            </a:r>
            <a:br>
              <a:rPr lang="en-US" sz="2400" dirty="0">
                <a:solidFill>
                  <a:srgbClr val="7030A0"/>
                </a:solidFill>
              </a:rPr>
            </a:br>
            <a:r>
              <a:rPr lang="en-US" sz="2400" dirty="0">
                <a:solidFill>
                  <a:srgbClr val="7030A0"/>
                </a:solidFill>
              </a:rPr>
              <a:t>That feed on their velocity </a:t>
            </a:r>
            <a:br>
              <a:rPr lang="en-US" sz="2400" dirty="0">
                <a:solidFill>
                  <a:srgbClr val="7030A0"/>
                </a:solidFill>
              </a:rPr>
            </a:br>
            <a:r>
              <a:rPr lang="en-US" sz="2400" dirty="0">
                <a:solidFill>
                  <a:srgbClr val="7030A0"/>
                </a:solidFill>
              </a:rPr>
              <a:t>And little whorls have lesser whorls </a:t>
            </a:r>
            <a:br>
              <a:rPr lang="en-US" sz="2400" dirty="0">
                <a:solidFill>
                  <a:srgbClr val="7030A0"/>
                </a:solidFill>
              </a:rPr>
            </a:br>
            <a:r>
              <a:rPr lang="en-US" sz="2400" dirty="0">
                <a:solidFill>
                  <a:srgbClr val="7030A0"/>
                </a:solidFill>
              </a:rPr>
              <a:t>And so on to viscosity</a:t>
            </a:r>
          </a:p>
          <a:p>
            <a:pPr marL="0" indent="0" algn="just">
              <a:lnSpc>
                <a:spcPct val="120000"/>
              </a:lnSpc>
              <a:spcBef>
                <a:spcPts val="0"/>
              </a:spcBef>
              <a:buNone/>
            </a:pPr>
            <a:br>
              <a:rPr lang="en-US" sz="2400" dirty="0"/>
            </a:br>
            <a:r>
              <a:rPr lang="en-US" sz="2400" dirty="0"/>
              <a:t>to scaling arguments put forward by Kolmogorov (K42 theory) and confirmed by certain DNS simulations, a firm picture of certain universal features of turbulence in single phase flows has emerged. It has served us well in developing practical turbulence models for engineering purposes although turbulence eludes complete understanding in a fundamental sense.</a:t>
            </a:r>
          </a:p>
        </p:txBody>
      </p:sp>
      <p:sp>
        <p:nvSpPr>
          <p:cNvPr id="2" name="Title 1"/>
          <p:cNvSpPr>
            <a:spLocks noGrp="1"/>
          </p:cNvSpPr>
          <p:nvPr>
            <p:ph type="title" idx="10"/>
          </p:nvPr>
        </p:nvSpPr>
        <p:spPr>
          <a:xfrm>
            <a:off x="1212210" y="231173"/>
            <a:ext cx="8057295" cy="604115"/>
          </a:xfrm>
          <a:prstGeom prst="rect">
            <a:avLst/>
          </a:prstGeom>
        </p:spPr>
        <p:txBody>
          <a:bodyPr/>
          <a:lstStyle/>
          <a:p>
            <a:pPr algn="l"/>
            <a:r>
              <a:rPr lang="en-US" sz="2800" dirty="0">
                <a:solidFill>
                  <a:srgbClr val="7030A0"/>
                </a:solidFill>
              </a:rPr>
              <a:t>Universality in single phase turbulent flows</a:t>
            </a:r>
            <a:br>
              <a:rPr lang="en-US" sz="2800" dirty="0">
                <a:solidFill>
                  <a:srgbClr val="7030A0"/>
                </a:solidFill>
              </a:rPr>
            </a:br>
            <a:r>
              <a:rPr lang="en-US" sz="2800" dirty="0">
                <a:solidFill>
                  <a:srgbClr val="7030A0"/>
                </a:solidFill>
              </a:rPr>
              <a:t>Kolmogorov’s insight on turbulence</a:t>
            </a:r>
          </a:p>
        </p:txBody>
      </p:sp>
      <p:pic>
        <p:nvPicPr>
          <p:cNvPr id="4" name="Picture 3"/>
          <p:cNvPicPr>
            <a:picLocks noChangeAspect="1"/>
          </p:cNvPicPr>
          <p:nvPr/>
        </p:nvPicPr>
        <p:blipFill>
          <a:blip r:embed="rId2"/>
          <a:stretch>
            <a:fillRect/>
          </a:stretch>
        </p:blipFill>
        <p:spPr>
          <a:xfrm>
            <a:off x="1013778" y="1397220"/>
            <a:ext cx="3182837" cy="1278603"/>
          </a:xfrm>
          <a:prstGeom prst="rect">
            <a:avLst/>
          </a:prstGeom>
        </p:spPr>
      </p:pic>
      <p:pic>
        <p:nvPicPr>
          <p:cNvPr id="6" name="Picture 5"/>
          <p:cNvPicPr/>
          <p:nvPr/>
        </p:nvPicPr>
        <p:blipFill>
          <a:blip r:embed="rId3" cstate="print"/>
          <a:srcRect/>
          <a:stretch>
            <a:fillRect/>
          </a:stretch>
        </p:blipFill>
        <p:spPr bwMode="auto">
          <a:xfrm>
            <a:off x="5364397" y="1121250"/>
            <a:ext cx="4222365" cy="3389491"/>
          </a:xfrm>
          <a:prstGeom prst="rect">
            <a:avLst/>
          </a:prstGeom>
          <a:noFill/>
          <a:ln w="9525">
            <a:solidFill>
              <a:schemeClr val="accent1"/>
            </a:solidFill>
            <a:miter lim="800000"/>
            <a:headEnd/>
            <a:tailEnd/>
          </a:ln>
          <a:effectLst/>
        </p:spPr>
      </p:pic>
      <p:pic>
        <p:nvPicPr>
          <p:cNvPr id="7" name="Picture 6"/>
          <p:cNvPicPr>
            <a:picLocks noChangeAspect="1"/>
          </p:cNvPicPr>
          <p:nvPr/>
        </p:nvPicPr>
        <p:blipFill>
          <a:blip r:embed="rId4"/>
          <a:stretch>
            <a:fillRect/>
          </a:stretch>
        </p:blipFill>
        <p:spPr>
          <a:xfrm>
            <a:off x="7868820" y="2945603"/>
            <a:ext cx="1602439" cy="461572"/>
          </a:xfrm>
          <a:prstGeom prst="rect">
            <a:avLst/>
          </a:prstGeom>
          <a:solidFill>
            <a:schemeClr val="accent4">
              <a:lumMod val="20000"/>
              <a:lumOff val="80000"/>
            </a:schemeClr>
          </a:solidFill>
          <a:ln>
            <a:solidFill>
              <a:schemeClr val="accent1"/>
            </a:solidFill>
          </a:ln>
        </p:spPr>
      </p:pic>
      <p:pic>
        <p:nvPicPr>
          <p:cNvPr id="9" name="Picture 8"/>
          <p:cNvPicPr>
            <a:picLocks noChangeAspect="1"/>
          </p:cNvPicPr>
          <p:nvPr/>
        </p:nvPicPr>
        <p:blipFill>
          <a:blip r:embed="rId5"/>
          <a:stretch>
            <a:fillRect/>
          </a:stretch>
        </p:blipFill>
        <p:spPr>
          <a:xfrm>
            <a:off x="5364396" y="4619390"/>
            <a:ext cx="4222365" cy="2308324"/>
          </a:xfrm>
          <a:prstGeom prst="rect">
            <a:avLst/>
          </a:prstGeom>
          <a:ln>
            <a:solidFill>
              <a:schemeClr val="accent1"/>
            </a:solidFill>
          </a:ln>
        </p:spPr>
      </p:pic>
      <p:sp>
        <p:nvSpPr>
          <p:cNvPr id="10" name="TextBox 9"/>
          <p:cNvSpPr txBox="1"/>
          <p:nvPr/>
        </p:nvSpPr>
        <p:spPr>
          <a:xfrm>
            <a:off x="218389" y="4619390"/>
            <a:ext cx="4809144" cy="2308324"/>
          </a:xfrm>
          <a:prstGeom prst="rect">
            <a:avLst/>
          </a:prstGeom>
          <a:noFill/>
          <a:ln>
            <a:solidFill>
              <a:schemeClr val="accent1"/>
            </a:solidFill>
          </a:ln>
        </p:spPr>
        <p:txBody>
          <a:bodyPr wrap="square" rtlCol="0">
            <a:spAutoFit/>
          </a:bodyPr>
          <a:lstStyle/>
          <a:p>
            <a:r>
              <a:rPr lang="en-US" dirty="0"/>
              <a:t>Mathematicians always wish mathematics to be as ‘pure’ as possible, i.e. rigorous, provable. </a:t>
            </a:r>
            <a:r>
              <a:rPr lang="en-US" dirty="0">
                <a:solidFill>
                  <a:srgbClr val="C00000"/>
                </a:solidFill>
              </a:rPr>
              <a:t>But usually most interesting real problems that are offered to us are inaccessible in this way</a:t>
            </a:r>
            <a:r>
              <a:rPr lang="en-US" dirty="0"/>
              <a:t>. And then it is very important for a mathematician to be able to </a:t>
            </a:r>
            <a:r>
              <a:rPr lang="en-US" dirty="0">
                <a:solidFill>
                  <a:srgbClr val="C00000"/>
                </a:solidFill>
              </a:rPr>
              <a:t>find himself approximate, non-rigorous but effective ways of solving problems</a:t>
            </a:r>
            <a:r>
              <a:rPr lang="en-US" dirty="0"/>
              <a:t>.</a:t>
            </a:r>
          </a:p>
        </p:txBody>
      </p:sp>
    </p:spTree>
    <p:extLst>
      <p:ext uri="{BB962C8B-B14F-4D97-AF65-F5344CB8AC3E}">
        <p14:creationId xmlns:p14="http://schemas.microsoft.com/office/powerpoint/2010/main" val="77298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10"/>
          </p:nvPr>
        </p:nvSpPr>
        <p:spPr>
          <a:xfrm>
            <a:off x="1164084" y="66863"/>
            <a:ext cx="7970291" cy="901630"/>
          </a:xfrm>
          <a:prstGeom prst="rect">
            <a:avLst/>
          </a:prstGeom>
        </p:spPr>
        <p:txBody>
          <a:bodyPr/>
          <a:lstStyle/>
          <a:p>
            <a:pPr algn="l"/>
            <a:r>
              <a:rPr lang="en-US" sz="2800" dirty="0">
                <a:solidFill>
                  <a:srgbClr val="7030A0"/>
                </a:solidFill>
              </a:rPr>
              <a:t>Universality in single phase turbulent flows</a:t>
            </a:r>
            <a:br>
              <a:rPr lang="en-US" sz="2800" dirty="0">
                <a:solidFill>
                  <a:srgbClr val="7030A0"/>
                </a:solidFill>
              </a:rPr>
            </a:br>
            <a:r>
              <a:rPr lang="en-US" sz="2800" dirty="0">
                <a:solidFill>
                  <a:srgbClr val="7030A0"/>
                </a:solidFill>
              </a:rPr>
              <a:t>Do they exist in multiphase flows?</a:t>
            </a:r>
          </a:p>
        </p:txBody>
      </p:sp>
      <p:sp>
        <p:nvSpPr>
          <p:cNvPr id="8" name="Subtitle 2"/>
          <p:cNvSpPr txBox="1">
            <a:spLocks/>
          </p:cNvSpPr>
          <p:nvPr/>
        </p:nvSpPr>
        <p:spPr>
          <a:xfrm>
            <a:off x="395116" y="2039407"/>
            <a:ext cx="5249961" cy="34408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7030A0"/>
            </a:solidFill>
          </a:ln>
        </p:spPr>
        <p:txBody>
          <a:bodyPr lIns="0" tIns="0" rIns="0" bIns="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sz="2400" b="1" dirty="0">
                <a:solidFill>
                  <a:srgbClr val="7030A0"/>
                </a:solidFill>
              </a:rPr>
              <a:t>Multiphase turbulent flows raise many more questions </a:t>
            </a:r>
          </a:p>
          <a:p>
            <a:pPr marL="461963" lvl="1" algn="just">
              <a:lnSpc>
                <a:spcPct val="120000"/>
              </a:lnSpc>
              <a:spcBef>
                <a:spcPts val="0"/>
              </a:spcBef>
            </a:pPr>
            <a:r>
              <a:rPr lang="en-US" sz="2000" dirty="0"/>
              <a:t>How is the energy input on large scale distribute among the phases? (stirred tank with suspension of particles)</a:t>
            </a:r>
          </a:p>
          <a:p>
            <a:pPr marL="461963" lvl="1" algn="just">
              <a:lnSpc>
                <a:spcPct val="120000"/>
              </a:lnSpc>
              <a:spcBef>
                <a:spcPts val="0"/>
              </a:spcBef>
            </a:pPr>
            <a:r>
              <a:rPr lang="en-US" sz="2000" dirty="0"/>
              <a:t>What is the relationship, if any, between the coherent structures observed in the single phase turbulence and the cluster formation in the dispersed phases? </a:t>
            </a:r>
          </a:p>
          <a:p>
            <a:pPr marL="461963" lvl="1" algn="just">
              <a:lnSpc>
                <a:spcPct val="120000"/>
              </a:lnSpc>
              <a:spcBef>
                <a:spcPts val="0"/>
              </a:spcBef>
            </a:pPr>
            <a:r>
              <a:rPr lang="en-US" sz="2000" dirty="0"/>
              <a:t>Density differences in the  phases in a gravitational or centrifugal force field creates motion and injects energy on the small scale (dispersed phase scales);  can it create larger scale motions in an inverse cascade phenomena. </a:t>
            </a:r>
          </a:p>
          <a:p>
            <a:pPr marL="461963" lvl="1" algn="just">
              <a:lnSpc>
                <a:spcPct val="120000"/>
              </a:lnSpc>
              <a:spcBef>
                <a:spcPts val="0"/>
              </a:spcBef>
            </a:pPr>
            <a:r>
              <a:rPr lang="en-US" sz="2000" dirty="0"/>
              <a:t>What is the nature of turbulence interaction between the continuous phase and the dispersed phase?</a:t>
            </a:r>
          </a:p>
          <a:p>
            <a:pPr marL="461963" lvl="1" algn="just">
              <a:lnSpc>
                <a:spcPct val="120000"/>
              </a:lnSpc>
              <a:spcBef>
                <a:spcPts val="0"/>
              </a:spcBef>
            </a:pPr>
            <a:r>
              <a:rPr lang="en-US" sz="2000" dirty="0"/>
              <a:t>Literature exists on all these questions attempting to develop partial answers</a:t>
            </a:r>
          </a:p>
        </p:txBody>
      </p:sp>
      <p:pic>
        <p:nvPicPr>
          <p:cNvPr id="3" name="Picture 2"/>
          <p:cNvPicPr>
            <a:picLocks noChangeAspect="1"/>
          </p:cNvPicPr>
          <p:nvPr/>
        </p:nvPicPr>
        <p:blipFill>
          <a:blip r:embed="rId2"/>
          <a:stretch>
            <a:fillRect/>
          </a:stretch>
        </p:blipFill>
        <p:spPr>
          <a:xfrm>
            <a:off x="5799610" y="1724310"/>
            <a:ext cx="1918421" cy="1772652"/>
          </a:xfrm>
          <a:prstGeom prst="rect">
            <a:avLst/>
          </a:prstGeom>
        </p:spPr>
      </p:pic>
      <p:sp>
        <p:nvSpPr>
          <p:cNvPr id="5" name="Subtitle 2"/>
          <p:cNvSpPr txBox="1">
            <a:spLocks/>
          </p:cNvSpPr>
          <p:nvPr/>
        </p:nvSpPr>
        <p:spPr>
          <a:xfrm>
            <a:off x="5799610" y="1223862"/>
            <a:ext cx="4281015" cy="4195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7030A0"/>
            </a:solidFill>
          </a:ln>
        </p:spPr>
        <p:txBody>
          <a:bodyPr lIns="0" tIns="0" rIns="0" bIns="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sz="1600" b="1" dirty="0">
                <a:solidFill>
                  <a:srgbClr val="7030A0"/>
                </a:solidFill>
              </a:rPr>
              <a:t>DNS of bubble dynamics using front tracking by </a:t>
            </a:r>
            <a:r>
              <a:rPr lang="en-US" sz="1600" b="1" dirty="0" err="1">
                <a:solidFill>
                  <a:srgbClr val="7030A0"/>
                </a:solidFill>
              </a:rPr>
              <a:t>Bunner</a:t>
            </a:r>
            <a:r>
              <a:rPr lang="en-US" sz="1600" b="1" dirty="0">
                <a:solidFill>
                  <a:srgbClr val="7030A0"/>
                </a:solidFill>
              </a:rPr>
              <a:t> &amp; Tryggvason, JFM (2002)</a:t>
            </a:r>
          </a:p>
        </p:txBody>
      </p:sp>
      <p:pic>
        <p:nvPicPr>
          <p:cNvPr id="6" name="Picture 5"/>
          <p:cNvPicPr>
            <a:picLocks noChangeAspect="1"/>
          </p:cNvPicPr>
          <p:nvPr/>
        </p:nvPicPr>
        <p:blipFill>
          <a:blip r:embed="rId3"/>
          <a:stretch>
            <a:fillRect/>
          </a:stretch>
        </p:blipFill>
        <p:spPr>
          <a:xfrm>
            <a:off x="7848361" y="1724310"/>
            <a:ext cx="1834811" cy="1785080"/>
          </a:xfrm>
          <a:prstGeom prst="rect">
            <a:avLst/>
          </a:prstGeom>
        </p:spPr>
      </p:pic>
      <p:pic>
        <p:nvPicPr>
          <p:cNvPr id="7" name="Picture 6"/>
          <p:cNvPicPr>
            <a:picLocks noChangeAspect="1"/>
          </p:cNvPicPr>
          <p:nvPr/>
        </p:nvPicPr>
        <p:blipFill>
          <a:blip r:embed="rId4"/>
          <a:stretch>
            <a:fillRect/>
          </a:stretch>
        </p:blipFill>
        <p:spPr>
          <a:xfrm>
            <a:off x="5775407" y="3590250"/>
            <a:ext cx="3907765" cy="2958214"/>
          </a:xfrm>
          <a:prstGeom prst="rect">
            <a:avLst/>
          </a:prstGeom>
        </p:spPr>
      </p:pic>
    </p:spTree>
    <p:extLst>
      <p:ext uri="{BB962C8B-B14F-4D97-AF65-F5344CB8AC3E}">
        <p14:creationId xmlns:p14="http://schemas.microsoft.com/office/powerpoint/2010/main" val="39918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p:sp>
        <p:nvSpPr>
          <p:cNvPr id="88" name="TextShape 2"/>
          <p:cNvSpPr txBox="1"/>
          <p:nvPr/>
        </p:nvSpPr>
        <p:spPr>
          <a:xfrm>
            <a:off x="504000" y="1258901"/>
            <a:ext cx="9005760" cy="1147415"/>
          </a:xfrm>
          <a:prstGeom prst="rect">
            <a:avLst/>
          </a:prstGeom>
          <a:noFill/>
          <a:ln>
            <a:noFill/>
          </a:ln>
        </p:spPr>
        <p:txBody>
          <a:bodyPr lIns="0" tIns="0" rIns="0" bIns="0">
            <a:normAutofit/>
          </a:bodyPr>
          <a:lstStyle/>
          <a:p>
            <a:r>
              <a:rPr lang="en-US" sz="3200" b="0" strike="noStrike" spc="-1" dirty="0">
                <a:latin typeface="Times New Roman"/>
                <a:ea typeface="等线;YaHei Consolas Hybrid"/>
              </a:rPr>
              <a:t>We study the dynamics of </a:t>
            </a:r>
            <a:r>
              <a:rPr lang="en-US" sz="3200" b="0" u="sng" strike="noStrike" spc="-1" dirty="0">
                <a:uFillTx/>
                <a:latin typeface="Times New Roman"/>
                <a:ea typeface="等线;YaHei Consolas Hybrid"/>
              </a:rPr>
              <a:t>cluster</a:t>
            </a:r>
            <a:r>
              <a:rPr lang="en-US" sz="3200" b="0" strike="noStrike" spc="-1" dirty="0">
                <a:latin typeface="Times New Roman"/>
                <a:ea typeface="等线;YaHei Consolas Hybrid"/>
              </a:rPr>
              <a:t> of </a:t>
            </a:r>
            <a:r>
              <a:rPr lang="en-US" sz="3200" b="0" u="sng" strike="noStrike" spc="-1" dirty="0">
                <a:uFillTx/>
                <a:latin typeface="Times New Roman"/>
                <a:ea typeface="等线;YaHei Consolas Hybrid"/>
              </a:rPr>
              <a:t>identical</a:t>
            </a:r>
            <a:r>
              <a:rPr lang="en-US" sz="3200" b="0" strike="noStrike" spc="-1" dirty="0">
                <a:latin typeface="Times New Roman"/>
                <a:ea typeface="等线;YaHei Consolas Hybrid"/>
              </a:rPr>
              <a:t> particles that are </a:t>
            </a:r>
            <a:r>
              <a:rPr lang="en-US" sz="3200" b="0" u="sng" strike="noStrike" spc="-1" dirty="0">
                <a:uFillTx/>
                <a:latin typeface="Times New Roman"/>
                <a:ea typeface="等线;YaHei Consolas Hybrid"/>
              </a:rPr>
              <a:t>fixed-in-space</a:t>
            </a:r>
            <a:r>
              <a:rPr lang="en-US" sz="3200" b="0" strike="noStrike" spc="-1" dirty="0">
                <a:latin typeface="Times New Roman"/>
                <a:ea typeface="等线;YaHei Consolas Hybrid"/>
              </a:rPr>
              <a:t>, but </a:t>
            </a:r>
            <a:r>
              <a:rPr lang="en-US" sz="3200" b="0" u="sng" strike="noStrike" spc="-1" dirty="0">
                <a:uFillTx/>
                <a:latin typeface="Times New Roman"/>
                <a:ea typeface="等线;YaHei Consolas Hybrid"/>
              </a:rPr>
              <a:t>free-to-rotate</a:t>
            </a:r>
            <a:r>
              <a:rPr lang="en-US" sz="3200" b="0" strike="noStrike" spc="-1" dirty="0">
                <a:latin typeface="Times New Roman"/>
                <a:ea typeface="等线;YaHei Consolas Hybrid"/>
              </a:rPr>
              <a:t>.</a:t>
            </a:r>
            <a:endParaRPr lang="en-US" sz="3200" b="0" strike="noStrike" spc="-1" dirty="0">
              <a:latin typeface="Arial"/>
            </a:endParaRPr>
          </a:p>
        </p:txBody>
      </p:sp>
      <p:pic>
        <p:nvPicPr>
          <p:cNvPr id="89" name="Picture 88"/>
          <p:cNvPicPr/>
          <p:nvPr/>
        </p:nvPicPr>
        <p:blipFill>
          <a:blip r:embed="rId2"/>
          <a:stretch/>
        </p:blipFill>
        <p:spPr>
          <a:xfrm>
            <a:off x="5240857" y="2442317"/>
            <a:ext cx="3986640" cy="4206240"/>
          </a:xfrm>
          <a:prstGeom prst="rect">
            <a:avLst/>
          </a:prstGeom>
          <a:ln>
            <a:noFill/>
          </a:ln>
        </p:spPr>
      </p:pic>
      <p:sp>
        <p:nvSpPr>
          <p:cNvPr id="3" name="Title 2"/>
          <p:cNvSpPr>
            <a:spLocks noGrp="1"/>
          </p:cNvSpPr>
          <p:nvPr>
            <p:ph type="title" idx="10"/>
          </p:nvPr>
        </p:nvSpPr>
        <p:spPr/>
        <p:txBody>
          <a:bodyPr/>
          <a:lstStyle/>
          <a:p>
            <a:pPr algn="l"/>
            <a:r>
              <a:rPr lang="en-US" b="0" spc="-1" dirty="0">
                <a:solidFill>
                  <a:srgbClr val="7030A0"/>
                </a:solidFill>
              </a:rPr>
              <a:t>Problem setup</a:t>
            </a:r>
            <a:endParaRPr lang="en-US" dirty="0">
              <a:solidFill>
                <a:srgbClr val="7030A0"/>
              </a:solidFill>
            </a:endParaRPr>
          </a:p>
        </p:txBody>
      </p:sp>
      <mc:AlternateContent xmlns:mc="http://schemas.openxmlformats.org/markup-compatibility/2006" xmlns:a14="http://schemas.microsoft.com/office/drawing/2010/main">
        <mc:Choice Requires="a14">
          <p:sp>
            <p:nvSpPr>
              <p:cNvPr id="6" name="TextShape 2"/>
              <p:cNvSpPr txBox="1"/>
              <p:nvPr/>
            </p:nvSpPr>
            <p:spPr>
              <a:xfrm>
                <a:off x="504000" y="2442317"/>
                <a:ext cx="4506665" cy="4044980"/>
              </a:xfrm>
              <a:prstGeom prst="rect">
                <a:avLst/>
              </a:prstGeom>
              <a:noFill/>
              <a:ln>
                <a:noFill/>
              </a:ln>
            </p:spPr>
            <p:txBody>
              <a:bodyPr lIns="0" tIns="0" rIns="0" bIns="0">
                <a:noAutofit/>
              </a:bodyPr>
              <a:lstStyle/>
              <a:p>
                <a:pPr marL="342900" indent="-342900">
                  <a:buFont typeface="Wingdings" panose="05000000000000000000" pitchFamily="2" charset="2"/>
                  <a:buChar char="Ø"/>
                </a:pPr>
                <a:r>
                  <a:rPr lang="en-US" sz="2800" b="0" strike="noStrike" spc="-1" dirty="0">
                    <a:latin typeface="Times New Roman"/>
                    <a:ea typeface="等线;YaHei Consolas Hybrid"/>
                  </a:rPr>
                  <a:t>A </a:t>
                </a:r>
                <a14:m>
                  <m:oMath xmlns:m="http://schemas.openxmlformats.org/officeDocument/2006/math">
                    <m:r>
                      <a:rPr lang="en-US" sz="2800" b="0" i="1" strike="noStrike" spc="-1" smtClean="0">
                        <a:latin typeface="Cambria Math" panose="02040503050406030204" pitchFamily="18" charset="0"/>
                        <a:ea typeface="等线;YaHei Consolas Hybrid"/>
                      </a:rPr>
                      <m:t>1</m:t>
                    </m:r>
                    <m:r>
                      <a:rPr lang="en-US" sz="2800" b="0" i="1" strike="noStrike" spc="-1" smtClean="0">
                        <a:latin typeface="Cambria Math" panose="02040503050406030204" pitchFamily="18" charset="0"/>
                        <a:ea typeface="等线;YaHei Consolas Hybrid"/>
                      </a:rPr>
                      <m:t>×</m:t>
                    </m:r>
                    <m:r>
                      <a:rPr lang="en-US" sz="2800" b="0" i="1" strike="noStrike" spc="-1" smtClean="0">
                        <a:latin typeface="Cambria Math" panose="02040503050406030204" pitchFamily="18" charset="0"/>
                        <a:ea typeface="等线;YaHei Consolas Hybrid"/>
                      </a:rPr>
                      <m:t>1</m:t>
                    </m:r>
                  </m:oMath>
                </a14:m>
                <a:r>
                  <a:rPr lang="en-US" sz="2800" b="0" strike="noStrike" spc="-1" dirty="0">
                    <a:latin typeface="Times New Roman"/>
                    <a:ea typeface="等线;YaHei Consolas Hybrid"/>
                  </a:rPr>
                  <a:t> square with top side moving at </a:t>
                </a:r>
                <a14:m>
                  <m:oMath xmlns:m="http://schemas.openxmlformats.org/officeDocument/2006/math">
                    <m:r>
                      <a:rPr lang="en-US" sz="2800" b="0" i="1" strike="noStrike" spc="-1" dirty="0" smtClean="0">
                        <a:latin typeface="Cambria Math" panose="02040503050406030204" pitchFamily="18" charset="0"/>
                        <a:ea typeface="等线;YaHei Consolas Hybrid"/>
                      </a:rPr>
                      <m:t>𝑈</m:t>
                    </m:r>
                    <m:r>
                      <a:rPr lang="en-US" sz="2800" b="0" i="1" strike="noStrike" spc="-1" dirty="0" smtClean="0">
                        <a:latin typeface="Cambria Math" panose="02040503050406030204" pitchFamily="18" charset="0"/>
                        <a:ea typeface="等线;YaHei Consolas Hybrid"/>
                      </a:rPr>
                      <m:t>=</m:t>
                    </m:r>
                    <m:r>
                      <a:rPr lang="en-US" sz="2800" b="0" i="1" strike="noStrike" spc="-1" dirty="0" smtClean="0">
                        <a:latin typeface="Cambria Math" panose="02040503050406030204" pitchFamily="18" charset="0"/>
                        <a:ea typeface="等线;YaHei Consolas Hybrid"/>
                      </a:rPr>
                      <m:t>1</m:t>
                    </m:r>
                  </m:oMath>
                </a14:m>
                <a:endParaRPr lang="en-US" sz="2800" b="0" strike="noStrike" spc="-1" dirty="0">
                  <a:latin typeface="Times New Roman"/>
                  <a:ea typeface="等线;YaHei Consolas Hybrid"/>
                </a:endParaRPr>
              </a:p>
              <a:p>
                <a:pPr marL="342900" indent="-342900">
                  <a:buFont typeface="Wingdings" panose="05000000000000000000" pitchFamily="2" charset="2"/>
                  <a:buChar char="Ø"/>
                </a:pPr>
                <a:r>
                  <a:rPr lang="en-US" sz="2800" spc="-1" dirty="0">
                    <a:latin typeface="Times New Roman"/>
                  </a:rPr>
                  <a:t>Dynamics characterized by steady-state particle rotation speed w (</a:t>
                </a:r>
                <a14:m>
                  <m:oMath xmlns:m="http://schemas.openxmlformats.org/officeDocument/2006/math">
                    <m:r>
                      <a:rPr lang="en-US" sz="2800" b="0" i="1" spc="-1" smtClean="0">
                        <a:latin typeface="Cambria Math" panose="02040503050406030204" pitchFamily="18" charset="0"/>
                      </a:rPr>
                      <m:t>𝑅𝑒</m:t>
                    </m:r>
                    <m:r>
                      <a:rPr lang="en-US" sz="2800" b="0" i="1" spc="-1" smtClean="0">
                        <a:latin typeface="Cambria Math" panose="02040503050406030204" pitchFamily="18" charset="0"/>
                      </a:rPr>
                      <m:t>≤</m:t>
                    </m:r>
                    <m:r>
                      <a:rPr lang="en-US" sz="2800" b="0" i="1" spc="-1" smtClean="0">
                        <a:latin typeface="Cambria Math" panose="02040503050406030204" pitchFamily="18" charset="0"/>
                      </a:rPr>
                      <m:t>150</m:t>
                    </m:r>
                  </m:oMath>
                </a14:m>
                <a:r>
                  <a:rPr lang="en-US" sz="2800" spc="-1" dirty="0">
                    <a:latin typeface="Times New Roman"/>
                  </a:rPr>
                  <a:t>).</a:t>
                </a:r>
              </a:p>
              <a:p>
                <a:pPr marL="342900" indent="-342900">
                  <a:buFont typeface="Wingdings" panose="05000000000000000000" pitchFamily="2" charset="2"/>
                  <a:buChar char="Ø"/>
                </a:pPr>
                <a:endParaRPr lang="en-US" sz="2800" spc="-1" dirty="0">
                  <a:latin typeface="Times New Roman"/>
                </a:endParaRPr>
              </a:p>
              <a:p>
                <a:pPr marL="342900" indent="-342900">
                  <a:buFont typeface="Wingdings" panose="05000000000000000000" pitchFamily="2" charset="2"/>
                  <a:buChar char="Ø"/>
                </a:pPr>
                <a:r>
                  <a:rPr lang="en-US" altLang="zh-CN" sz="2800" spc="-1" dirty="0">
                    <a:latin typeface="Times New Roman"/>
                    <a:ea typeface="等线;YaHei Consolas Hybrid"/>
                  </a:rPr>
                  <a:t>Goal: </a:t>
                </a:r>
                <a:r>
                  <a:rPr lang="en-US" altLang="zh-CN" sz="2800" u="sng" spc="-1" dirty="0">
                    <a:latin typeface="Times New Roman"/>
                    <a:ea typeface="等线;YaHei Consolas Hybrid"/>
                  </a:rPr>
                  <a:t>to understand the effect of particle </a:t>
                </a:r>
                <a:r>
                  <a:rPr lang="en-US" altLang="zh-CN" sz="2800" b="1" u="sng" spc="-1" dirty="0">
                    <a:latin typeface="Times New Roman"/>
                    <a:ea typeface="等线;YaHei Consolas Hybrid"/>
                  </a:rPr>
                  <a:t>arrangement</a:t>
                </a:r>
                <a:r>
                  <a:rPr lang="en-US" altLang="zh-CN" sz="2800" u="sng" spc="-1" dirty="0">
                    <a:latin typeface="Times New Roman"/>
                    <a:ea typeface="等线;YaHei Consolas Hybrid"/>
                  </a:rPr>
                  <a:t> on fluid-particle interaction</a:t>
                </a:r>
                <a:endParaRPr lang="en-US" altLang="zh-CN" sz="2800" u="sng" spc="-1" dirty="0"/>
              </a:p>
              <a:p>
                <a:endParaRPr lang="en-US" sz="2800" spc="-1" dirty="0">
                  <a:latin typeface="Times New Roman"/>
                </a:endParaRPr>
              </a:p>
            </p:txBody>
          </p:sp>
        </mc:Choice>
        <mc:Fallback xmlns="">
          <p:sp>
            <p:nvSpPr>
              <p:cNvPr id="6" name="TextShape 2"/>
              <p:cNvSpPr txBox="1">
                <a:spLocks noRot="1" noChangeAspect="1" noMove="1" noResize="1" noEditPoints="1" noAdjustHandles="1" noChangeArrowheads="1" noChangeShapeType="1" noTextEdit="1"/>
              </p:cNvSpPr>
              <p:nvPr/>
            </p:nvSpPr>
            <p:spPr>
              <a:xfrm>
                <a:off x="504000" y="2442317"/>
                <a:ext cx="4506665" cy="4044980"/>
              </a:xfrm>
              <a:prstGeom prst="rect">
                <a:avLst/>
              </a:prstGeom>
              <a:blipFill>
                <a:blip r:embed="rId3"/>
                <a:stretch>
                  <a:fillRect l="-4465" t="-2715" r="-4601" b="-10860"/>
                </a:stretch>
              </a:blipFill>
              <a:ln>
                <a:noFill/>
              </a:ln>
            </p:spPr>
            <p:txBody>
              <a:bodyPr/>
              <a:lstStyle/>
              <a:p>
                <a:r>
                  <a:rPr lang="zh-CN" altLang="en-US">
                    <a:noFill/>
                  </a:rPr>
                  <a:t> </a:t>
                </a:r>
              </a:p>
            </p:txBody>
          </p:sp>
        </mc:Fallback>
      </mc:AlternateContent>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504000" y="301320"/>
            <a:ext cx="9071640" cy="1262160"/>
          </a:xfrm>
          <a:prstGeom prst="rect">
            <a:avLst/>
          </a:prstGeom>
          <a:noFill/>
          <a:ln>
            <a:noFill/>
          </a:ln>
        </p:spPr>
        <p:txBody>
          <a:bodyPr lIns="0" tIns="0" rIns="0" bIns="0" anchor="ctr"/>
          <a:lstStyle/>
          <a:p>
            <a:pPr algn="ctr"/>
            <a:endParaRPr lang="en-US" sz="4400" b="0" strike="noStrike" spc="-1" dirty="0">
              <a:latin typeface="Arial"/>
            </a:endParaRPr>
          </a:p>
        </p:txBody>
      </p:sp>
      <mc:AlternateContent xmlns:mc="http://schemas.openxmlformats.org/markup-compatibility/2006" xmlns:a14="http://schemas.microsoft.com/office/drawing/2010/main">
        <mc:Choice Requires="a14">
          <p:sp>
            <p:nvSpPr>
              <p:cNvPr id="93" name="TextShape 2"/>
              <p:cNvSpPr txBox="1"/>
              <p:nvPr/>
            </p:nvSpPr>
            <p:spPr>
              <a:xfrm>
                <a:off x="410478" y="1489339"/>
                <a:ext cx="9165162" cy="5300698"/>
              </a:xfrm>
              <a:prstGeom prst="rect">
                <a:avLst/>
              </a:prstGeom>
              <a:noFill/>
              <a:ln>
                <a:noFill/>
              </a:ln>
            </p:spPr>
            <p:txBody>
              <a:bodyPr lIns="0" tIns="0" rIns="0" bIns="0">
                <a:noAutofit/>
              </a:bodyPr>
              <a:lstStyle/>
              <a:p>
                <a:pPr marL="432000" indent="-324000">
                  <a:spcBef>
                    <a:spcPts val="1417"/>
                  </a:spcBef>
                  <a:buClr>
                    <a:srgbClr val="000000"/>
                  </a:buClr>
                  <a:buSzPct val="45000"/>
                  <a:buFont typeface="Wingdings" charset="2"/>
                  <a:buChar char=""/>
                </a:pPr>
                <a:r>
                  <a:rPr lang="en-US" sz="2800" b="0" strike="noStrike" spc="-1" dirty="0">
                    <a:latin typeface="Times New Roman"/>
                    <a:ea typeface="等线;YaHei Consolas Hybrid"/>
                  </a:rPr>
                  <a:t>Dimensionless parameters:</a:t>
                </a:r>
                <a:endParaRPr lang="en-US" sz="2800" b="0" strike="noStrike" spc="-1" dirty="0">
                  <a:latin typeface="Arial"/>
                </a:endParaRPr>
              </a:p>
              <a:p>
                <a:pPr marL="864000" lvl="1" indent="-324000">
                  <a:spcBef>
                    <a:spcPts val="1134"/>
                  </a:spcBef>
                  <a:buClr>
                    <a:srgbClr val="000000"/>
                  </a:buClr>
                  <a:buSzPct val="75000"/>
                  <a:buFont typeface="Symbol" charset="2"/>
                  <a:buChar char=""/>
                </a:pPr>
                <a:r>
                  <a:rPr lang="en-US" sz="2800" b="0" strike="noStrike" spc="-1" dirty="0">
                    <a:latin typeface="Times New Roman"/>
                    <a:ea typeface="等线;YaHei Consolas Hybrid"/>
                  </a:rPr>
                  <a:t>Reynolds number </a:t>
                </a:r>
                <a14:m>
                  <m:oMath xmlns:m="http://schemas.openxmlformats.org/officeDocument/2006/math">
                    <m:r>
                      <a:rPr lang="en-US" sz="2800" b="0" i="1" strike="noStrike" spc="-1" dirty="0" smtClean="0">
                        <a:latin typeface="Cambria Math" panose="02040503050406030204" pitchFamily="18" charset="0"/>
                        <a:ea typeface="等线;YaHei Consolas Hybrid"/>
                      </a:rPr>
                      <m:t>𝑅𝑒</m:t>
                    </m:r>
                    <m:r>
                      <a:rPr lang="en-US" sz="2800" b="0" i="1" strike="noStrike" spc="-1" dirty="0" smtClean="0">
                        <a:latin typeface="Cambria Math" panose="02040503050406030204" pitchFamily="18" charset="0"/>
                        <a:ea typeface="等线;YaHei Consolas Hybrid"/>
                      </a:rPr>
                      <m:t> =</m:t>
                    </m:r>
                    <m:r>
                      <a:rPr lang="en-US" sz="2800" b="0" i="1" strike="noStrike" spc="-1" dirty="0" smtClean="0">
                        <a:latin typeface="Cambria Math" panose="02040503050406030204" pitchFamily="18" charset="0"/>
                        <a:ea typeface="等线;YaHei Consolas Hybrid"/>
                      </a:rPr>
                      <m:t>1</m:t>
                    </m:r>
                    <m:r>
                      <a:rPr lang="en-US" sz="2800" b="0" i="1" strike="noStrike" spc="-1" dirty="0" smtClean="0">
                        <a:latin typeface="Cambria Math" panose="02040503050406030204" pitchFamily="18" charset="0"/>
                        <a:ea typeface="等线;YaHei Consolas Hybrid"/>
                      </a:rPr>
                      <m:t>/</m:t>
                    </m:r>
                    <m:r>
                      <a:rPr lang="en-US" sz="2800" b="0" i="1" strike="noStrike" spc="-1" dirty="0" smtClean="0">
                        <a:latin typeface="Cambria Math" panose="02040503050406030204" pitchFamily="18" charset="0"/>
                        <a:ea typeface="等线;YaHei Consolas Hybrid"/>
                      </a:rPr>
                      <m:t>𝜈</m:t>
                    </m:r>
                  </m:oMath>
                </a14:m>
                <a:endParaRPr lang="en-US" sz="2800" spc="-1" dirty="0">
                  <a:latin typeface="Times New Roman"/>
                  <a:ea typeface="等线;YaHei Consolas Hybrid"/>
                </a:endParaRPr>
              </a:p>
              <a:p>
                <a:pPr marL="864000" lvl="1" indent="-324000">
                  <a:spcBef>
                    <a:spcPts val="1134"/>
                  </a:spcBef>
                  <a:buClr>
                    <a:srgbClr val="000000"/>
                  </a:buClr>
                  <a:buSzPct val="75000"/>
                  <a:buFont typeface="Symbol" charset="2"/>
                  <a:buChar char=""/>
                </a:pPr>
                <a:r>
                  <a:rPr lang="en-US" sz="2800" b="0" strike="noStrike" spc="-1" dirty="0">
                    <a:latin typeface="Times New Roman"/>
                    <a:ea typeface="等线;YaHei Consolas Hybrid"/>
                  </a:rPr>
                  <a:t>geometric parameters: particle size and arrangement</a:t>
                </a:r>
                <a:endParaRPr lang="en-US" sz="2800" b="0" strike="noStrike" spc="-1" dirty="0">
                  <a:latin typeface="Arial"/>
                </a:endParaRPr>
              </a:p>
              <a:p>
                <a:pPr marL="432000" indent="-324000">
                  <a:spcBef>
                    <a:spcPts val="1417"/>
                  </a:spcBef>
                  <a:buClr>
                    <a:srgbClr val="000000"/>
                  </a:buClr>
                  <a:buSzPct val="45000"/>
                  <a:buFont typeface="Wingdings" charset="2"/>
                  <a:buChar char=""/>
                </a:pPr>
                <a:r>
                  <a:rPr lang="en-US" sz="2800" b="0" strike="noStrike" spc="-1" dirty="0">
                    <a:latin typeface="Times New Roman"/>
                    <a:ea typeface="等线;YaHei Consolas Hybrid"/>
                  </a:rPr>
                  <a:t>Direct numerical simulation using immersed boundary method</a:t>
                </a:r>
                <a:endParaRPr lang="en-US" sz="2800" b="0" strike="noStrike" spc="-1" dirty="0">
                  <a:latin typeface="Arial"/>
                </a:endParaRPr>
              </a:p>
            </p:txBody>
          </p:sp>
        </mc:Choice>
        <mc:Fallback xmlns="">
          <p:sp>
            <p:nvSpPr>
              <p:cNvPr id="93" name="TextShape 2"/>
              <p:cNvSpPr txBox="1">
                <a:spLocks noRot="1" noChangeAspect="1" noMove="1" noResize="1" noEditPoints="1" noAdjustHandles="1" noChangeArrowheads="1" noChangeShapeType="1" noTextEdit="1"/>
              </p:cNvSpPr>
              <p:nvPr/>
            </p:nvSpPr>
            <p:spPr>
              <a:xfrm>
                <a:off x="410478" y="1489339"/>
                <a:ext cx="9165162" cy="5300698"/>
              </a:xfrm>
              <a:prstGeom prst="rect">
                <a:avLst/>
              </a:prstGeom>
              <a:blipFill>
                <a:blip r:embed="rId2"/>
                <a:stretch>
                  <a:fillRect t="-2069"/>
                </a:stretch>
              </a:blipFill>
              <a:ln>
                <a:noFill/>
              </a:ln>
            </p:spPr>
            <p:txBody>
              <a:bodyPr/>
              <a:lstStyle/>
              <a:p>
                <a:r>
                  <a:rPr lang="zh-CN" altLang="en-US">
                    <a:noFill/>
                  </a:rPr>
                  <a:t> </a:t>
                </a:r>
              </a:p>
            </p:txBody>
          </p:sp>
        </mc:Fallback>
      </mc:AlternateContent>
      <p:sp>
        <p:nvSpPr>
          <p:cNvPr id="3" name="Title 2"/>
          <p:cNvSpPr>
            <a:spLocks noGrp="1"/>
          </p:cNvSpPr>
          <p:nvPr>
            <p:ph type="title" idx="10"/>
          </p:nvPr>
        </p:nvSpPr>
        <p:spPr/>
        <p:txBody>
          <a:bodyPr/>
          <a:lstStyle/>
          <a:p>
            <a:pPr algn="l"/>
            <a:r>
              <a:rPr lang="en-US" b="0" spc="-1" dirty="0">
                <a:solidFill>
                  <a:srgbClr val="7030A0"/>
                </a:solidFill>
              </a:rPr>
              <a:t>Methodology</a:t>
            </a:r>
            <a:endParaRPr lang="en-US" dirty="0">
              <a:solidFill>
                <a:srgbClr val="7030A0"/>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2"/>
          <p:cNvSpPr txBox="1"/>
          <p:nvPr/>
        </p:nvSpPr>
        <p:spPr>
          <a:xfrm>
            <a:off x="365760" y="1363769"/>
            <a:ext cx="5212080" cy="217656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dirty="0">
                <a:solidFill>
                  <a:srgbClr val="00000A"/>
                </a:solidFill>
                <a:latin typeface="Times New Roman"/>
                <a:ea typeface="Times New Roman"/>
              </a:rPr>
              <a:t>CFD solver based on projection method + rigid body dynamics</a:t>
            </a:r>
            <a:endParaRPr lang="en-US" sz="2000" b="0" strike="noStrike" spc="-1" dirty="0">
              <a:latin typeface="Arial"/>
            </a:endParaRPr>
          </a:p>
          <a:p>
            <a:pPr marL="432000" indent="-324000">
              <a:spcBef>
                <a:spcPts val="1417"/>
              </a:spcBef>
              <a:buClr>
                <a:srgbClr val="000000"/>
              </a:buClr>
              <a:buSzPct val="45000"/>
              <a:buFont typeface="Wingdings" charset="2"/>
              <a:buChar char=""/>
            </a:pPr>
            <a:r>
              <a:rPr lang="en-US" sz="2000" b="0" strike="noStrike" spc="-1" dirty="0">
                <a:solidFill>
                  <a:srgbClr val="00000A"/>
                </a:solidFill>
                <a:latin typeface="Times New Roman"/>
                <a:ea typeface="Times New Roman"/>
              </a:rPr>
              <a:t>Volume averaged direct forcing formulation</a:t>
            </a:r>
            <a:endParaRPr lang="en-US" sz="2000" b="0" strike="noStrike" spc="-1" dirty="0">
              <a:latin typeface="Arial"/>
            </a:endParaRPr>
          </a:p>
          <a:p>
            <a:pPr marL="432000" indent="-324000">
              <a:spcBef>
                <a:spcPts val="1417"/>
              </a:spcBef>
              <a:buClr>
                <a:srgbClr val="000000"/>
              </a:buClr>
              <a:buSzPct val="45000"/>
              <a:buFont typeface="Wingdings" charset="2"/>
              <a:buChar char=""/>
            </a:pPr>
            <a:r>
              <a:rPr lang="en-US" sz="2000" b="0" strike="noStrike" spc="-1" dirty="0">
                <a:solidFill>
                  <a:srgbClr val="00000A"/>
                </a:solidFill>
                <a:latin typeface="Times New Roman"/>
                <a:ea typeface="Times New Roman"/>
              </a:rPr>
              <a:t>Accurate volume fraction calculation based on signed distance field</a:t>
            </a:r>
            <a:endParaRPr lang="en-US" sz="2000" b="0" strike="noStrike" spc="-1" dirty="0">
              <a:latin typeface="Arial"/>
            </a:endParaRPr>
          </a:p>
        </p:txBody>
      </p:sp>
      <mc:AlternateContent xmlns:mc="http://schemas.openxmlformats.org/markup-compatibility/2006" xmlns:a14="http://schemas.microsoft.com/office/drawing/2010/main">
        <mc:Choice Requires="a14">
          <p:sp>
            <p:nvSpPr>
              <p:cNvPr id="96" name="Formula 3"/>
              <p:cNvSpPr txBox="1"/>
              <p:nvPr/>
            </p:nvSpPr>
            <p:spPr>
              <a:xfrm>
                <a:off x="5733360" y="2282040"/>
                <a:ext cx="3497040" cy="73116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𝑢</m:t>
                              </m:r>
                            </m:e>
                            <m:sup>
                              <m:r>
                                <m:rPr>
                                  <m:lit/>
                                  <m:nor/>
                                </m:rPr>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𝑛</m:t>
                              </m:r>
                            </m:sup>
                          </m:sSup>
                        </m:num>
                        <m:den>
                          <m:r>
                            <a:rPr>
                              <a:latin typeface="Cambria Math" panose="02040503050406030204" pitchFamily="18" charset="0"/>
                            </a:rPr>
                            <m:t>𝛥</m:t>
                          </m:r>
                          <m:r>
                            <a:rPr>
                              <a:latin typeface="Cambria Math" panose="02040503050406030204" pitchFamily="18" charset="0"/>
                            </a:rPr>
                            <m:t>𝑡</m:t>
                          </m:r>
                        </m:den>
                      </m:f>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𝑈</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m:t>
                          </m:r>
                        </m:e>
                      </m:d>
                      <m:sSup>
                        <m:sSupPr>
                          <m:ctrlPr>
                            <a:rPr i="1">
                              <a:latin typeface="Cambria Math" panose="02040503050406030204" pitchFamily="18" charset="0"/>
                            </a:rPr>
                          </m:ctrlPr>
                        </m:sSupPr>
                        <m:e>
                          <m:r>
                            <a:rPr>
                              <a:latin typeface="Cambria Math" panose="02040503050406030204" pitchFamily="18" charset="0"/>
                            </a:rPr>
                            <m:t>𝑢</m:t>
                          </m:r>
                        </m:e>
                        <m:sup>
                          <m:r>
                            <m:rPr>
                              <m:lit/>
                              <m:nor/>
                            </m:rPr>
                            <a:rPr/>
                            <m:t>∗</m:t>
                          </m:r>
                        </m:sup>
                      </m:sSup>
                      <m:r>
                        <a:rPr>
                          <a:latin typeface="Cambria Math" panose="02040503050406030204" pitchFamily="18" charset="0"/>
                        </a:rPr>
                        <m:t>+</m:t>
                      </m:r>
                      <m:r>
                        <a:rPr>
                          <a:latin typeface="Cambria Math" panose="02040503050406030204" pitchFamily="18" charset="0"/>
                        </a:rPr>
                        <m:t>𝜈</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𝑢</m:t>
                          </m:r>
                        </m:e>
                        <m:sup>
                          <m:r>
                            <m:rPr>
                              <m:lit/>
                              <m:nor/>
                            </m:rPr>
                            <a:rPr/>
                            <m:t>∗</m:t>
                          </m:r>
                        </m:sup>
                      </m:sSup>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97" name="Formula 4"/>
              <p:cNvSpPr txBox="1"/>
              <p:nvPr/>
            </p:nvSpPr>
            <p:spPr>
              <a:xfrm>
                <a:off x="5760720" y="3482640"/>
                <a:ext cx="2155320" cy="731520"/>
              </a:xfrm>
              <a:prstGeom prst="rect">
                <a:avLst/>
              </a:prstGeom>
            </p:spPr>
            <p:txBody>
              <a:bodyPr/>
              <a:lstStyle/>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𝑝</m:t>
                          </m:r>
                        </m:e>
                        <m:sup>
                          <m:r>
                            <m:rPr>
                              <m:lit/>
                              <m:nor/>
                            </m:rPr>
                            <a:rPr/>
                            <m:t>∗</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𝑑𝑡</m:t>
                          </m:r>
                        </m:den>
                      </m:f>
                      <m:r>
                        <a:rPr>
                          <a:latin typeface="Cambria Math" panose="02040503050406030204" pitchFamily="18" charset="0"/>
                        </a:rPr>
                        <m:t>𝛻</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𝑈</m:t>
                          </m:r>
                        </m:e>
                        <m:sup>
                          <m:r>
                            <m:rPr>
                              <m:lit/>
                              <m:nor/>
                            </m:rPr>
                            <a:rPr/>
                            <m:t>∗</m:t>
                          </m:r>
                        </m:sup>
                      </m:sSup>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98" name="Formula 5"/>
              <p:cNvSpPr txBox="1"/>
              <p:nvPr/>
            </p:nvSpPr>
            <p:spPr>
              <a:xfrm>
                <a:off x="5760720" y="4399920"/>
                <a:ext cx="2260440" cy="386280"/>
              </a:xfrm>
              <a:prstGeom prst="rect">
                <a:avLst/>
              </a:prstGeom>
            </p:spPr>
            <p:txBody>
              <a:bodyPr/>
              <a:lstStyle/>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𝑢</m:t>
                          </m:r>
                        </m:e>
                        <m:sup>
                          <m:r>
                            <m:rPr>
                              <m:lit/>
                              <m:nor/>
                            </m:rPr>
                            <a:rPr/>
                            <m:t>∗</m:t>
                          </m:r>
                        </m:sup>
                      </m:sSup>
                      <m:r>
                        <a:rPr>
                          <a:latin typeface="Cambria Math" panose="02040503050406030204" pitchFamily="18" charset="0"/>
                        </a:rPr>
                        <m:t>−</m:t>
                      </m:r>
                      <m:r>
                        <a:rPr>
                          <a:latin typeface="Cambria Math" panose="02040503050406030204" pitchFamily="18" charset="0"/>
                        </a:rPr>
                        <m:t>𝑑𝑡</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𝑝</m:t>
                          </m:r>
                        </m:e>
                        <m:sup>
                          <m:r>
                            <m:rPr>
                              <m:lit/>
                              <m:nor/>
                            </m:rPr>
                            <a:rPr/>
                            <m:t>∗</m:t>
                          </m:r>
                        </m:sup>
                      </m:sSup>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99" name="Formula 6"/>
              <p:cNvSpPr txBox="1"/>
              <p:nvPr/>
            </p:nvSpPr>
            <p:spPr>
              <a:xfrm>
                <a:off x="5197820" y="5633089"/>
                <a:ext cx="3979440" cy="433080"/>
              </a:xfrm>
              <a:prstGeom prst="rect">
                <a:avLst/>
              </a:prstGeom>
            </p:spPr>
            <p:txBody>
              <a:bodyPr/>
              <a:lstStyle/>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𝜖</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r>
                        <a:rPr>
                          <a:latin typeface="Cambria Math" panose="02040503050406030204" pitchFamily="18" charset="0"/>
                        </a:rPr>
                        <m:t>𝑢𝑠</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𝑠</m:t>
                          </m:r>
                        </m:sub>
                      </m:sSub>
                      <m:r>
                        <a:rPr>
                          <a:latin typeface="Cambria Math" panose="02040503050406030204" pitchFamily="18" charset="0"/>
                        </a:rPr>
                        <m:t>𝛥</m:t>
                      </m:r>
                      <m:r>
                        <a:rPr>
                          <a:latin typeface="Cambria Math" panose="02040503050406030204" pitchFamily="18" charset="0"/>
                        </a:rPr>
                        <m:t>𝑡</m:t>
                      </m:r>
                    </m:oMath>
                  </m:oMathPara>
                </a14:m>
                <a:endParaRPr dirty="0"/>
              </a:p>
            </p:txBody>
          </p:sp>
        </mc:Choice>
        <mc:Fallback xmlns="">
          <p:sp>
            <p:nvSpPr>
              <p:cNvPr id="99" name="Formula 6"/>
              <p:cNvSpPr txBox="1">
                <a:spLocks noRot="1" noChangeAspect="1" noMove="1" noResize="1" noEditPoints="1" noAdjustHandles="1" noChangeArrowheads="1" noChangeShapeType="1" noTextEdit="1"/>
              </p:cNvSpPr>
              <p:nvPr/>
            </p:nvSpPr>
            <p:spPr>
              <a:xfrm>
                <a:off x="5197820" y="5633089"/>
                <a:ext cx="3979440" cy="433080"/>
              </a:xfrm>
              <a:prstGeom prst="rect">
                <a:avLst/>
              </a:prstGeom>
              <a:blipFill>
                <a:blip r:embed="rId2"/>
                <a:stretch>
                  <a:fillRect b="-61972"/>
                </a:stretch>
              </a:blipFill>
            </p:spPr>
            <p:txBody>
              <a:bodyPr/>
              <a:lstStyle/>
              <a:p>
                <a:r>
                  <a:rPr lang="zh-CN" altLang="en-US">
                    <a:noFill/>
                  </a:rPr>
                  <a:t> </a:t>
                </a:r>
              </a:p>
            </p:txBody>
          </p:sp>
        </mc:Fallback>
      </mc:AlternateContent>
      <p:sp>
        <p:nvSpPr>
          <p:cNvPr id="100" name="TextShape 7"/>
          <p:cNvSpPr txBox="1"/>
          <p:nvPr/>
        </p:nvSpPr>
        <p:spPr>
          <a:xfrm>
            <a:off x="5744160" y="5184000"/>
            <a:ext cx="2468880" cy="346320"/>
          </a:xfrm>
          <a:prstGeom prst="rect">
            <a:avLst/>
          </a:prstGeom>
          <a:noFill/>
          <a:ln>
            <a:noFill/>
          </a:ln>
        </p:spPr>
        <p:txBody>
          <a:bodyPr lIns="90000" tIns="45000" rIns="90000" bIns="45000"/>
          <a:lstStyle/>
          <a:p>
            <a:r>
              <a:rPr lang="en-US" sz="1800" b="0" strike="noStrike" spc="-1">
                <a:latin typeface="Arial"/>
              </a:rPr>
              <a:t>Solid sub-iteration</a:t>
            </a:r>
          </a:p>
        </p:txBody>
      </p:sp>
      <p:sp>
        <p:nvSpPr>
          <p:cNvPr id="101" name="TextShape 8"/>
          <p:cNvSpPr txBox="1"/>
          <p:nvPr/>
        </p:nvSpPr>
        <p:spPr>
          <a:xfrm>
            <a:off x="5799600" y="6375600"/>
            <a:ext cx="2468880" cy="346320"/>
          </a:xfrm>
          <a:prstGeom prst="rect">
            <a:avLst/>
          </a:prstGeom>
          <a:noFill/>
          <a:ln>
            <a:noFill/>
          </a:ln>
        </p:spPr>
        <p:txBody>
          <a:bodyPr lIns="90000" tIns="45000" rIns="90000" bIns="45000"/>
          <a:lstStyle/>
          <a:p>
            <a:r>
              <a:rPr lang="en-US" sz="1800" b="0" strike="noStrike" spc="-1">
                <a:latin typeface="Arial"/>
              </a:rPr>
              <a:t>Create Uⁿ</a:t>
            </a:r>
          </a:p>
        </p:txBody>
      </p:sp>
      <p:sp>
        <p:nvSpPr>
          <p:cNvPr id="102" name="TextShape 9"/>
          <p:cNvSpPr txBox="1"/>
          <p:nvPr/>
        </p:nvSpPr>
        <p:spPr>
          <a:xfrm>
            <a:off x="5763600" y="3063600"/>
            <a:ext cx="2468880" cy="346320"/>
          </a:xfrm>
          <a:prstGeom prst="rect">
            <a:avLst/>
          </a:prstGeom>
          <a:noFill/>
          <a:ln>
            <a:noFill/>
          </a:ln>
        </p:spPr>
        <p:txBody>
          <a:bodyPr lIns="90000" tIns="45000" rIns="90000" bIns="45000"/>
          <a:lstStyle/>
          <a:p>
            <a:r>
              <a:rPr lang="en-US" sz="1800" b="0" strike="noStrike" spc="-1" dirty="0">
                <a:latin typeface="Arial"/>
              </a:rPr>
              <a:t>Create U*</a:t>
            </a:r>
          </a:p>
        </p:txBody>
      </p:sp>
      <mc:AlternateContent xmlns:mc="http://schemas.openxmlformats.org/markup-compatibility/2006" xmlns:a14="http://schemas.microsoft.com/office/drawing/2010/main">
        <mc:Choice Requires="a14">
          <p:sp>
            <p:nvSpPr>
              <p:cNvPr id="103" name="Formula 10"/>
              <p:cNvSpPr txBox="1"/>
              <p:nvPr/>
            </p:nvSpPr>
            <p:spPr>
              <a:xfrm>
                <a:off x="3816220" y="3742560"/>
                <a:ext cx="1734480" cy="668880"/>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𝑠</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𝜖</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𝑢</m:t>
                                  </m:r>
                                </m:e>
                                <m:sub>
                                  <m:r>
                                    <a:rPr>
                                      <a:latin typeface="Cambria Math" panose="02040503050406030204" pitchFamily="18" charset="0"/>
                                    </a:rPr>
                                    <m:t>𝑠</m:t>
                                  </m:r>
                                </m:sub>
                              </m:sSub>
                              <m:r>
                                <a:rPr>
                                  <a:latin typeface="Cambria Math" panose="02040503050406030204" pitchFamily="18" charset="0"/>
                                </a:rPr>
                                <m:t>−</m:t>
                              </m:r>
                              <m:r>
                                <a:rPr>
                                  <a:latin typeface="Cambria Math" panose="02040503050406030204" pitchFamily="18" charset="0"/>
                                </a:rPr>
                                <m:t>𝑢</m:t>
                              </m:r>
                            </m:e>
                          </m:d>
                        </m:num>
                        <m:den>
                          <m:r>
                            <a:rPr>
                              <a:latin typeface="Cambria Math" panose="02040503050406030204" pitchFamily="18" charset="0"/>
                            </a:rPr>
                            <m:t>𝛥</m:t>
                          </m:r>
                          <m:r>
                            <a:rPr>
                              <a:latin typeface="Cambria Math" panose="02040503050406030204" pitchFamily="18" charset="0"/>
                            </a:rPr>
                            <m:t>𝑡</m:t>
                          </m:r>
                        </m:den>
                      </m:f>
                    </m:oMath>
                  </m:oMathPara>
                </a14:m>
                <a:endParaRPr dirty="0"/>
              </a:p>
            </p:txBody>
          </p:sp>
        </mc:Choice>
        <mc:Fallback xmlns="">
          <p:sp>
            <p:nvSpPr>
              <p:cNvPr id="103" name="Formula 10"/>
              <p:cNvSpPr txBox="1">
                <a:spLocks noRot="1" noChangeAspect="1" noMove="1" noResize="1" noEditPoints="1" noAdjustHandles="1" noChangeArrowheads="1" noChangeShapeType="1" noTextEdit="1"/>
              </p:cNvSpPr>
              <p:nvPr/>
            </p:nvSpPr>
            <p:spPr>
              <a:xfrm>
                <a:off x="3816220" y="3742560"/>
                <a:ext cx="1734480" cy="66888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Formula 11"/>
              <p:cNvSpPr txBox="1"/>
              <p:nvPr/>
            </p:nvSpPr>
            <p:spPr>
              <a:xfrm>
                <a:off x="554400" y="5675040"/>
                <a:ext cx="3657600" cy="91440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ar-AE">
                              <a:latin typeface="Cambria Math" panose="02040503050406030204" pitchFamily="18" charset="0"/>
                            </a:rPr>
                            <m:t>𝑑</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𝑚</m:t>
                                  </m:r>
                                </m:e>
                                <m:sub>
                                  <m:r>
                                    <a:rPr lang="ar-AE">
                                      <a:latin typeface="Cambria Math" panose="02040503050406030204" pitchFamily="18" charset="0"/>
                                    </a:rPr>
                                    <m:t>𝑠</m:t>
                                  </m:r>
                                </m:sub>
                              </m:sSub>
                              <m:r>
                                <a:rPr lang="ar-AE">
                                  <a:latin typeface="Cambria Math" panose="02040503050406030204" pitchFamily="18" charset="0"/>
                                </a:rPr>
                                <m:t>𝑣</m:t>
                              </m:r>
                            </m:e>
                          </m:d>
                        </m:num>
                        <m:den>
                          <m:r>
                            <a:rPr lang="ar-AE">
                              <a:latin typeface="Cambria Math" panose="02040503050406030204" pitchFamily="18" charset="0"/>
                            </a:rPr>
                            <m:t>𝑑𝑡</m:t>
                          </m:r>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𝜌</m:t>
                          </m:r>
                        </m:e>
                        <m:sub>
                          <m:r>
                            <a:rPr lang="ar-AE">
                              <a:latin typeface="Cambria Math" panose="02040503050406030204" pitchFamily="18" charset="0"/>
                            </a:rPr>
                            <m:t>𝑓</m:t>
                          </m:r>
                        </m:sub>
                      </m:sSub>
                      <m:nary>
                        <m:naryPr>
                          <m:supHide m:val="on"/>
                          <m:ctrlPr>
                            <a:rPr lang="ar-AE" b="0" i="1" smtClean="0">
                              <a:latin typeface="Cambria Math" panose="02040503050406030204" pitchFamily="18" charset="0"/>
                            </a:rPr>
                          </m:ctrlPr>
                        </m:naryPr>
                        <m:sub>
                          <m:r>
                            <a:rPr lang="en-US" b="0" i="1" smtClean="0">
                              <a:latin typeface="Cambria Math" panose="02040503050406030204" pitchFamily="18" charset="0"/>
                            </a:rPr>
                            <m:t>𝑉</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m:t>
                              </m:r>
                            </m:sub>
                          </m:sSub>
                        </m:e>
                      </m:nary>
                      <m:r>
                        <a:rPr lang="ar-AE">
                          <a:latin typeface="Cambria Math" panose="02040503050406030204" pitchFamily="18" charset="0"/>
                        </a:rPr>
                        <m:t>𝑑𝑉</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𝐹</m:t>
                          </m:r>
                        </m:e>
                        <m:sub>
                          <m:r>
                            <a:rPr lang="ar-AE">
                              <a:latin typeface="Cambria Math" panose="02040503050406030204" pitchFamily="18" charset="0"/>
                            </a:rPr>
                            <m:t>𝑠</m:t>
                          </m:r>
                        </m:sub>
                      </m:sSub>
                    </m:oMath>
                  </m:oMathPara>
                </a14:m>
                <a:endParaRPr dirty="0"/>
              </a:p>
            </p:txBody>
          </p:sp>
        </mc:Choice>
        <mc:Fallback xmlns="">
          <p:sp>
            <p:nvSpPr>
              <p:cNvPr id="104" name="Formula 11"/>
              <p:cNvSpPr txBox="1">
                <a:spLocks noRot="1" noChangeAspect="1" noMove="1" noResize="1" noEditPoints="1" noAdjustHandles="1" noChangeArrowheads="1" noChangeShapeType="1" noTextEdit="1"/>
              </p:cNvSpPr>
              <p:nvPr/>
            </p:nvSpPr>
            <p:spPr>
              <a:xfrm>
                <a:off x="554400" y="5675040"/>
                <a:ext cx="3657600" cy="91440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Formula 12"/>
              <p:cNvSpPr txBox="1"/>
              <p:nvPr/>
            </p:nvSpPr>
            <p:spPr>
              <a:xfrm>
                <a:off x="537840" y="4760640"/>
                <a:ext cx="3657600" cy="79560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a:rPr lang="ar-AE">
                              <a:latin typeface="Cambria Math" panose="02040503050406030204" pitchFamily="18" charset="0"/>
                            </a:rPr>
                            <m:t>𝑑</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𝐼</m:t>
                                  </m:r>
                                </m:e>
                                <m:sub>
                                  <m:r>
                                    <a:rPr lang="ar-AE">
                                      <a:latin typeface="Cambria Math" panose="02040503050406030204" pitchFamily="18" charset="0"/>
                                    </a:rPr>
                                    <m:t>𝑠</m:t>
                                  </m:r>
                                </m:sub>
                              </m:sSub>
                              <m:r>
                                <a:rPr lang="ar-AE">
                                  <a:latin typeface="Cambria Math" panose="02040503050406030204" pitchFamily="18" charset="0"/>
                                </a:rPr>
                                <m:t>𝜔</m:t>
                              </m:r>
                            </m:e>
                          </m:d>
                        </m:num>
                        <m:den>
                          <m:r>
                            <a:rPr lang="ar-AE">
                              <a:latin typeface="Cambria Math" panose="02040503050406030204" pitchFamily="18" charset="0"/>
                            </a:rPr>
                            <m:t>𝑑𝑡</m:t>
                          </m:r>
                        </m:den>
                      </m:f>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𝜌</m:t>
                          </m:r>
                        </m:e>
                        <m:sub>
                          <m:r>
                            <a:rPr lang="ar-AE">
                              <a:latin typeface="Cambria Math" panose="02040503050406030204" pitchFamily="18" charset="0"/>
                            </a:rPr>
                            <m:t>𝑓</m:t>
                          </m:r>
                        </m:sub>
                      </m:sSub>
                      <m:nary>
                        <m:naryPr>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𝑉</m:t>
                          </m:r>
                        </m:sub>
                        <m:sup/>
                        <m:e>
                          <m:r>
                            <a:rPr lang="en-US" altLang="zh-CN" i="1" smtClean="0">
                              <a:latin typeface="Cambria Math" panose="02040503050406030204" pitchFamily="18" charset="0"/>
                            </a:rPr>
                            <m:t>𝑟</m:t>
                          </m:r>
                          <m:r>
                            <a:rPr lang="ar-AE" altLang="zh-CN">
                              <a:latin typeface="Cambria Math" panose="02040503050406030204" pitchFamily="18" charset="0"/>
                            </a:rPr>
                            <m:t>×</m:t>
                          </m:r>
                          <m:sSub>
                            <m:sSubPr>
                              <m:ctrlPr>
                                <a:rPr lang="ar-AE" altLang="zh-CN" i="1">
                                  <a:latin typeface="Cambria Math" panose="02040503050406030204" pitchFamily="18" charset="0"/>
                                </a:rPr>
                              </m:ctrlPr>
                            </m:sSubPr>
                            <m:e>
                              <m:r>
                                <a:rPr lang="ar-AE" altLang="zh-CN">
                                  <a:latin typeface="Cambria Math" panose="02040503050406030204" pitchFamily="18" charset="0"/>
                                </a:rPr>
                                <m:t>𝑓</m:t>
                              </m:r>
                            </m:e>
                            <m:sub>
                              <m:r>
                                <a:rPr lang="ar-AE" altLang="zh-CN">
                                  <a:latin typeface="Cambria Math" panose="02040503050406030204" pitchFamily="18" charset="0"/>
                                </a:rPr>
                                <m:t>𝑠</m:t>
                              </m:r>
                            </m:sub>
                          </m:sSub>
                          <m:r>
                            <a:rPr lang="ar-AE" altLang="zh-CN">
                              <a:latin typeface="Cambria Math" panose="02040503050406030204" pitchFamily="18" charset="0"/>
                            </a:rPr>
                            <m:t>𝑑𝑉</m:t>
                          </m:r>
                        </m:e>
                      </m:nary>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𝑀</m:t>
                          </m:r>
                        </m:e>
                        <m:sub>
                          <m:r>
                            <a:rPr lang="ar-AE">
                              <a:latin typeface="Cambria Math" panose="02040503050406030204" pitchFamily="18" charset="0"/>
                            </a:rPr>
                            <m:t>𝑠</m:t>
                          </m:r>
                        </m:sub>
                      </m:sSub>
                    </m:oMath>
                  </m:oMathPara>
                </a14:m>
                <a:endParaRPr dirty="0"/>
              </a:p>
            </p:txBody>
          </p:sp>
        </mc:Choice>
        <mc:Fallback xmlns="">
          <p:sp>
            <p:nvSpPr>
              <p:cNvPr id="105" name="Formula 12"/>
              <p:cNvSpPr txBox="1">
                <a:spLocks noRot="1" noChangeAspect="1" noMove="1" noResize="1" noEditPoints="1" noAdjustHandles="1" noChangeArrowheads="1" noChangeShapeType="1" noTextEdit="1"/>
              </p:cNvSpPr>
              <p:nvPr/>
            </p:nvSpPr>
            <p:spPr>
              <a:xfrm>
                <a:off x="537840" y="4760640"/>
                <a:ext cx="3657600" cy="795600"/>
              </a:xfrm>
              <a:prstGeom prst="rect">
                <a:avLst/>
              </a:prstGeom>
              <a:blipFill>
                <a:blip r:embed="rId5"/>
                <a:stretch>
                  <a:fillRect/>
                </a:stretch>
              </a:blipFill>
            </p:spPr>
            <p:txBody>
              <a:bodyPr/>
              <a:lstStyle/>
              <a:p>
                <a:r>
                  <a:rPr lang="zh-CN" altLang="en-US">
                    <a:noFill/>
                  </a:rPr>
                  <a:t> </a:t>
                </a:r>
              </a:p>
            </p:txBody>
          </p:sp>
        </mc:Fallback>
      </mc:AlternateContent>
      <p:sp>
        <p:nvSpPr>
          <p:cNvPr id="106" name="TextShape 13"/>
          <p:cNvSpPr txBox="1"/>
          <p:nvPr/>
        </p:nvSpPr>
        <p:spPr>
          <a:xfrm>
            <a:off x="365760" y="4210920"/>
            <a:ext cx="1734480" cy="269640"/>
          </a:xfrm>
          <a:prstGeom prst="rect">
            <a:avLst/>
          </a:prstGeom>
          <a:noFill/>
          <a:ln>
            <a:noFill/>
          </a:ln>
        </p:spPr>
        <p:txBody>
          <a:bodyPr lIns="0" tIns="0" rIns="0" bIns="0">
            <a:normAutofit fontScale="92500" lnSpcReduction="10000"/>
          </a:bodyPr>
          <a:lstStyle/>
          <a:p>
            <a:pPr algn="ctr">
              <a:spcBef>
                <a:spcPts val="1417"/>
              </a:spcBef>
            </a:pPr>
            <a:r>
              <a:rPr lang="en-US" sz="2000" b="0" strike="noStrike" spc="-1" dirty="0">
                <a:latin typeface="Arial"/>
              </a:rPr>
              <a:t>Solid solver</a:t>
            </a:r>
          </a:p>
          <a:p>
            <a:endParaRPr lang="en-US" sz="2000" b="0" strike="noStrike" spc="-1" dirty="0">
              <a:latin typeface="Arial"/>
            </a:endParaRPr>
          </a:p>
          <a:p>
            <a:pPr algn="ctr">
              <a:spcBef>
                <a:spcPts val="1417"/>
              </a:spcBef>
            </a:pPr>
            <a:endParaRPr lang="en-US" sz="2000" b="0" strike="noStrike" spc="-1" dirty="0">
              <a:latin typeface="Arial"/>
            </a:endParaRPr>
          </a:p>
          <a:p>
            <a:pPr algn="ctr">
              <a:spcBef>
                <a:spcPts val="1417"/>
              </a:spcBef>
            </a:pPr>
            <a:endParaRPr lang="en-US" sz="2000" b="0" strike="noStrike" spc="-1" dirty="0">
              <a:latin typeface="Arial"/>
            </a:endParaRPr>
          </a:p>
          <a:p>
            <a:pPr algn="ctr">
              <a:spcBef>
                <a:spcPts val="1417"/>
              </a:spcBef>
            </a:pPr>
            <a:endParaRPr lang="en-US" sz="2000" b="0" strike="noStrike" spc="-1" dirty="0">
              <a:latin typeface="Arial"/>
            </a:endParaRPr>
          </a:p>
          <a:p>
            <a:pPr algn="ctr">
              <a:spcBef>
                <a:spcPts val="1417"/>
              </a:spcBef>
            </a:pPr>
            <a:endParaRPr lang="en-US" sz="2000" b="0" strike="noStrike" spc="-1" dirty="0">
              <a:latin typeface="Arial"/>
            </a:endParaRPr>
          </a:p>
        </p:txBody>
      </p:sp>
      <p:sp>
        <p:nvSpPr>
          <p:cNvPr id="107" name="TextShape 14"/>
          <p:cNvSpPr txBox="1"/>
          <p:nvPr/>
        </p:nvSpPr>
        <p:spPr>
          <a:xfrm>
            <a:off x="5744160" y="1737360"/>
            <a:ext cx="3017520" cy="376920"/>
          </a:xfrm>
          <a:prstGeom prst="rect">
            <a:avLst/>
          </a:prstGeom>
          <a:noFill/>
          <a:ln>
            <a:noFill/>
          </a:ln>
        </p:spPr>
        <p:txBody>
          <a:bodyPr lIns="90000" tIns="45000" rIns="90000" bIns="45000"/>
          <a:lstStyle/>
          <a:p>
            <a:r>
              <a:rPr lang="en-US" sz="2000" b="0" strike="noStrike" spc="-1">
                <a:latin typeface="Arial"/>
              </a:rPr>
              <a:t>Fluid solver</a:t>
            </a:r>
          </a:p>
        </p:txBody>
      </p:sp>
      <p:sp>
        <p:nvSpPr>
          <p:cNvPr id="108" name="CustomShape 15"/>
          <p:cNvSpPr/>
          <p:nvPr/>
        </p:nvSpPr>
        <p:spPr>
          <a:xfrm>
            <a:off x="5669280" y="2114280"/>
            <a:ext cx="4114800" cy="4743720"/>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109" name="CustomShape 16"/>
          <p:cNvSpPr/>
          <p:nvPr/>
        </p:nvSpPr>
        <p:spPr>
          <a:xfrm>
            <a:off x="413280" y="4572000"/>
            <a:ext cx="4114800" cy="2142000"/>
          </a:xfrm>
          <a:prstGeom prst="rect">
            <a:avLst/>
          </a:prstGeom>
          <a:noFill/>
          <a:ln>
            <a:solidFill>
              <a:srgbClr val="3465A4"/>
            </a:solidFill>
          </a:ln>
        </p:spPr>
        <p:style>
          <a:lnRef idx="0">
            <a:scrgbClr r="0" g="0" b="0"/>
          </a:lnRef>
          <a:fillRef idx="0">
            <a:scrgbClr r="0" g="0" b="0"/>
          </a:fillRef>
          <a:effectRef idx="0">
            <a:scrgbClr r="0" g="0" b="0"/>
          </a:effectRef>
          <a:fontRef idx="minor"/>
        </p:style>
      </p:sp>
      <p:cxnSp>
        <p:nvCxnSpPr>
          <p:cNvPr id="110" name="Line 17"/>
          <p:cNvCxnSpPr>
            <a:cxnSpLocks/>
            <a:stCxn id="109" idx="0"/>
            <a:endCxn id="103" idx="1"/>
          </p:cNvCxnSpPr>
          <p:nvPr/>
        </p:nvCxnSpPr>
        <p:spPr>
          <a:xfrm rot="5400000" flipH="1" flipV="1">
            <a:off x="2895950" y="3651730"/>
            <a:ext cx="495000" cy="1345540"/>
          </a:xfrm>
          <a:prstGeom prst="bentConnector2">
            <a:avLst/>
          </a:prstGeom>
          <a:ln>
            <a:solidFill>
              <a:srgbClr val="3465A4"/>
            </a:solidFill>
            <a:custDash/>
            <a:headEnd type="triangle" w="med" len="med"/>
            <a:tailEnd type="triangle" w="med" len="med"/>
          </a:ln>
        </p:spPr>
      </p:cxnSp>
      <p:cxnSp>
        <p:nvCxnSpPr>
          <p:cNvPr id="111" name="Line 18"/>
          <p:cNvCxnSpPr>
            <a:cxnSpLocks/>
            <a:stCxn id="108" idx="2"/>
            <a:endCxn id="103" idx="2"/>
          </p:cNvCxnSpPr>
          <p:nvPr/>
        </p:nvCxnSpPr>
        <p:spPr>
          <a:xfrm rot="5400000" flipH="1">
            <a:off x="4981790" y="4113110"/>
            <a:ext cx="2446560" cy="3043220"/>
          </a:xfrm>
          <a:prstGeom prst="bentConnector3">
            <a:avLst>
              <a:gd name="adj1" fmla="val -9344"/>
            </a:avLst>
          </a:prstGeom>
          <a:ln>
            <a:solidFill>
              <a:srgbClr val="3465A4"/>
            </a:solidFill>
            <a:custDash/>
            <a:headEnd type="triangle" w="med" len="med"/>
            <a:tailEnd type="triangle" w="med" len="med"/>
          </a:ln>
        </p:spPr>
      </p:cxnSp>
      <p:sp>
        <p:nvSpPr>
          <p:cNvPr id="3" name="Title 2"/>
          <p:cNvSpPr>
            <a:spLocks noGrp="1"/>
          </p:cNvSpPr>
          <p:nvPr>
            <p:ph type="title" idx="10"/>
          </p:nvPr>
        </p:nvSpPr>
        <p:spPr/>
        <p:txBody>
          <a:bodyPr/>
          <a:lstStyle/>
          <a:p>
            <a:pPr algn="l"/>
            <a:r>
              <a:rPr lang="en-US" b="0" spc="-1" dirty="0">
                <a:solidFill>
                  <a:srgbClr val="7030A0"/>
                </a:solidFill>
              </a:rPr>
              <a:t>Immersed Boundary Method</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2"/>
          <p:cNvSpPr txBox="1"/>
          <p:nvPr/>
        </p:nvSpPr>
        <p:spPr>
          <a:xfrm>
            <a:off x="347274" y="1091357"/>
            <a:ext cx="9363852" cy="2640043"/>
          </a:xfrm>
          <a:prstGeom prst="rect">
            <a:avLst/>
          </a:prstGeom>
          <a:noFill/>
          <a:ln>
            <a:solidFill>
              <a:srgbClr val="7030A0"/>
            </a:solidFill>
          </a:ln>
        </p:spPr>
        <p:txBody>
          <a:bodyPr lIns="0" tIns="0" rIns="0" bIns="0">
            <a:noAutofit/>
          </a:bodyPr>
          <a:lstStyle/>
          <a:p>
            <a:pPr marL="432000" indent="-324000">
              <a:spcBef>
                <a:spcPts val="600"/>
              </a:spcBef>
              <a:buClr>
                <a:srgbClr val="000000"/>
              </a:buClr>
              <a:buSzPct val="45000"/>
              <a:buFont typeface="Wingdings" charset="2"/>
              <a:buChar char=""/>
            </a:pPr>
            <a:r>
              <a:rPr lang="en-US" sz="2800" b="0" strike="noStrike" spc="-1" dirty="0">
                <a:latin typeface="Times New Roman"/>
              </a:rPr>
              <a:t>a single particle at (</a:t>
            </a:r>
            <a:r>
              <a:rPr lang="en-US" sz="2800" b="1" i="1" strike="noStrike" spc="-1" dirty="0">
                <a:latin typeface="Times New Roman"/>
              </a:rPr>
              <a:t>X</a:t>
            </a:r>
            <a:r>
              <a:rPr lang="en-US" sz="2800" b="0" strike="noStrike" spc="-1" dirty="0">
                <a:latin typeface="Times New Roman"/>
              </a:rPr>
              <a:t>, 0.5) – </a:t>
            </a:r>
            <a:r>
              <a:rPr lang="en-US" sz="2800" b="1" i="1" spc="-1" dirty="0">
                <a:latin typeface="Times New Roman"/>
              </a:rPr>
              <a:t>X</a:t>
            </a:r>
            <a:r>
              <a:rPr lang="en-US" sz="2800" b="0" strike="noStrike" spc="-1" dirty="0">
                <a:latin typeface="Times New Roman"/>
              </a:rPr>
              <a:t> </a:t>
            </a:r>
            <a:r>
              <a:rPr lang="en-US" sz="2800" b="1" i="1" spc="-1" dirty="0">
                <a:latin typeface="Times New Roman"/>
              </a:rPr>
              <a:t>is varied</a:t>
            </a:r>
            <a:endParaRPr lang="en-US" sz="2800" spc="-1" dirty="0"/>
          </a:p>
          <a:p>
            <a:pPr marL="432000" indent="-324000">
              <a:spcBef>
                <a:spcPts val="600"/>
              </a:spcBef>
              <a:buClr>
                <a:srgbClr val="000000"/>
              </a:buClr>
              <a:buSzPct val="45000"/>
              <a:buFont typeface="Wingdings" charset="2"/>
              <a:buChar char=""/>
            </a:pPr>
            <a:r>
              <a:rPr lang="en-US" sz="2800" b="0" strike="noStrike" spc="-1" dirty="0">
                <a:latin typeface="Times New Roman"/>
              </a:rPr>
              <a:t>a row of five particles at ({0.1, 0.3, 0.5, 0.7, 0.9}; </a:t>
            </a:r>
            <a:r>
              <a:rPr lang="en-US" sz="2800" b="1" i="1" strike="noStrike" spc="-1" dirty="0">
                <a:latin typeface="Times New Roman"/>
              </a:rPr>
              <a:t>Y</a:t>
            </a:r>
            <a:r>
              <a:rPr lang="en-US" sz="2800" b="0" strike="noStrike" spc="-1" dirty="0">
                <a:latin typeface="Times New Roman"/>
              </a:rPr>
              <a:t>) – </a:t>
            </a:r>
            <a:r>
              <a:rPr lang="en-US" sz="2800" b="1" i="1" spc="-1" dirty="0">
                <a:latin typeface="Times New Roman"/>
              </a:rPr>
              <a:t>Y is varied</a:t>
            </a:r>
            <a:endParaRPr lang="en-US" sz="2800" b="0" strike="noStrike" spc="-1" dirty="0">
              <a:latin typeface="Arial"/>
            </a:endParaRPr>
          </a:p>
          <a:p>
            <a:pPr marL="432000" indent="-324000">
              <a:spcBef>
                <a:spcPts val="600"/>
              </a:spcBef>
              <a:buClr>
                <a:srgbClr val="000000"/>
              </a:buClr>
              <a:buSzPct val="45000"/>
              <a:buFont typeface="Wingdings" charset="2"/>
              <a:buChar char=""/>
            </a:pPr>
            <a:r>
              <a:rPr lang="en-US" sz="2800" b="0" strike="noStrike" spc="-1" dirty="0">
                <a:latin typeface="Times New Roman"/>
              </a:rPr>
              <a:t>a lattice of particles – two (rectangular and triangular) configurations are explored.</a:t>
            </a:r>
          </a:p>
        </p:txBody>
      </p:sp>
      <p:pic>
        <p:nvPicPr>
          <p:cNvPr id="114" name="Picture 113"/>
          <p:cNvPicPr/>
          <p:nvPr/>
        </p:nvPicPr>
        <p:blipFill>
          <a:blip r:embed="rId2"/>
          <a:stretch/>
        </p:blipFill>
        <p:spPr>
          <a:xfrm>
            <a:off x="625320" y="3731400"/>
            <a:ext cx="8884440" cy="2943720"/>
          </a:xfrm>
          <a:prstGeom prst="rect">
            <a:avLst/>
          </a:prstGeom>
          <a:ln>
            <a:noFill/>
          </a:ln>
        </p:spPr>
      </p:pic>
      <p:sp>
        <p:nvSpPr>
          <p:cNvPr id="115" name="TextShape 3"/>
          <p:cNvSpPr txBox="1"/>
          <p:nvPr/>
        </p:nvSpPr>
        <p:spPr>
          <a:xfrm>
            <a:off x="2560320" y="6583680"/>
            <a:ext cx="5330952" cy="548640"/>
          </a:xfrm>
          <a:prstGeom prst="rect">
            <a:avLst/>
          </a:prstGeom>
          <a:noFill/>
          <a:ln>
            <a:noFill/>
          </a:ln>
        </p:spPr>
        <p:txBody>
          <a:bodyPr lIns="90000" tIns="45000" rIns="90000" bIns="45000"/>
          <a:lstStyle/>
          <a:p>
            <a:r>
              <a:rPr lang="en-US" sz="2600" spc="-1" dirty="0">
                <a:ea typeface="SimSun"/>
              </a:rPr>
              <a:t>→ →  increasingly </a:t>
            </a:r>
            <a:r>
              <a:rPr lang="en-US" sz="2600" b="0" strike="noStrike" spc="-1" dirty="0">
                <a:latin typeface="Arial"/>
                <a:ea typeface="SimSun"/>
              </a:rPr>
              <a:t>complex → →</a:t>
            </a:r>
            <a:endParaRPr lang="en-US" sz="2600" b="0" strike="noStrike" spc="-1" dirty="0">
              <a:latin typeface="Arial"/>
            </a:endParaRPr>
          </a:p>
        </p:txBody>
      </p:sp>
      <p:sp>
        <p:nvSpPr>
          <p:cNvPr id="3" name="Title 2"/>
          <p:cNvSpPr>
            <a:spLocks noGrp="1"/>
          </p:cNvSpPr>
          <p:nvPr>
            <p:ph type="title" idx="10"/>
          </p:nvPr>
        </p:nvSpPr>
        <p:spPr/>
        <p:txBody>
          <a:bodyPr/>
          <a:lstStyle/>
          <a:p>
            <a:pPr algn="l"/>
            <a:r>
              <a:rPr lang="en-US" sz="3600" spc="-1" dirty="0">
                <a:solidFill>
                  <a:srgbClr val="7030A0"/>
                </a:solidFill>
                <a:ea typeface="SimSun"/>
              </a:rPr>
              <a:t>Three particle </a:t>
            </a:r>
            <a:r>
              <a:rPr lang="en-US" sz="3600" spc="-1" dirty="0">
                <a:solidFill>
                  <a:srgbClr val="7030A0"/>
                </a:solidFill>
              </a:rPr>
              <a:t>arrangements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4889</TotalTime>
  <Words>1118</Words>
  <Application>Microsoft Office PowerPoint</Application>
  <PresentationFormat>Custom</PresentationFormat>
  <Paragraphs>141</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等线;YaHei Consolas Hybrid</vt:lpstr>
      <vt:lpstr>SimSun</vt:lpstr>
      <vt:lpstr>Arial</vt:lpstr>
      <vt:lpstr>Calibri</vt:lpstr>
      <vt:lpstr>Cambria Math</vt:lpstr>
      <vt:lpstr>DejaVu Sans</vt:lpstr>
      <vt:lpstr>Symbol</vt:lpstr>
      <vt:lpstr>Times New Roman</vt:lpstr>
      <vt:lpstr>Wingdings</vt:lpstr>
      <vt:lpstr>Office Theme</vt:lpstr>
      <vt:lpstr>PowerPoint Presentation</vt:lpstr>
      <vt:lpstr>Outline</vt:lpstr>
      <vt:lpstr>EPIC @ LSU - Vision</vt:lpstr>
      <vt:lpstr>Universality in single phase turbulent flows Kolmogorov’s insight on turbulence</vt:lpstr>
      <vt:lpstr>Universality in single phase turbulent flows Do they exist in multiphase flows?</vt:lpstr>
      <vt:lpstr>Problem setup</vt:lpstr>
      <vt:lpstr>Methodology</vt:lpstr>
      <vt:lpstr>Immersed Boundary Method</vt:lpstr>
      <vt:lpstr>Three particle arrangements</vt:lpstr>
      <vt:lpstr>A Single Particle</vt:lpstr>
      <vt:lpstr>A Row of Five Particle</vt:lpstr>
      <vt:lpstr>A Row of Five Particle</vt:lpstr>
      <vt:lpstr>A Lattice of Particle</vt:lpstr>
      <vt:lpstr>The Triangular Lattice</vt:lpstr>
      <vt:lpstr>A “Phase” Diagram of the System</vt:lpstr>
      <vt:lpstr>The Rectangular Lattice</vt:lpstr>
      <vt:lpstr>Transition A</vt:lpstr>
      <vt:lpstr>From Transition A to B</vt:lpstr>
      <vt:lpstr>Hypothesis of Secondary Channel</vt:lpstr>
      <vt:lpstr>Test of Hypothesis</vt:lpstr>
      <vt:lpstr>Two larger particle radius (rect)</vt:lpstr>
      <vt:lpstr>Two larger particle radius (tri)</vt:lpstr>
      <vt:lpstr>A Different “Transition B”</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Chenguang Zhang</dc:creator>
  <dc:description/>
  <cp:lastModifiedBy>Chenguang Zhang</cp:lastModifiedBy>
  <cp:revision>216</cp:revision>
  <dcterms:created xsi:type="dcterms:W3CDTF">2016-08-04T17:20:33Z</dcterms:created>
  <dcterms:modified xsi:type="dcterms:W3CDTF">2018-08-07T14:13:19Z</dcterms:modified>
  <dc:language>en-US</dc:language>
</cp:coreProperties>
</file>